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734" r:id="rId2"/>
  </p:sldMasterIdLst>
  <p:sldIdLst>
    <p:sldId id="393" r:id="rId3"/>
    <p:sldId id="260" r:id="rId4"/>
    <p:sldId id="263" r:id="rId5"/>
    <p:sldId id="265" r:id="rId6"/>
    <p:sldId id="266" r:id="rId7"/>
    <p:sldId id="267" r:id="rId8"/>
    <p:sldId id="394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CC00"/>
    <a:srgbClr val="FFFF99"/>
    <a:srgbClr val="FF99CC"/>
    <a:srgbClr val="EBFD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2290" y="-7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>
            <a:extLst>
              <a:ext uri="{FF2B5EF4-FFF2-40B4-BE49-F238E27FC236}">
                <a16:creationId xmlns="" xmlns:a16="http://schemas.microsoft.com/office/drawing/2014/main" id="{C8B06B65-A988-4E81-B035-6A1940933A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>
            <a:extLst>
              <a:ext uri="{FF2B5EF4-FFF2-40B4-BE49-F238E27FC236}">
                <a16:creationId xmlns="" xmlns:a16="http://schemas.microsoft.com/office/drawing/2014/main" id="{D9F9C2A2-E86F-4EC8-BDBD-C6E217A25F3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="" xmlns:a16="http://schemas.microsoft.com/office/drawing/2014/main" id="{3CE2CADC-EA57-42C0-A8A5-6B87554BE8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876CAD4A-2760-44FE-A7A6-ADF5448AE8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>
            <a:extLst>
              <a:ext uri="{FF2B5EF4-FFF2-40B4-BE49-F238E27FC236}">
                <a16:creationId xmlns="" xmlns:a16="http://schemas.microsoft.com/office/drawing/2014/main" id="{369078DE-5791-4504-AA9B-48B9DEF3CC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33BBDD-6681-4506-A9DF-7BC264A149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759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2B6B3FC5-4289-46CE-8257-F1F3693250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D19C26B2-3503-4999-BC43-D5286D41123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D2AE170B-5F1B-434E-90D8-F550DC938D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470031-9FD4-4AB3-8E8D-E7B880F0B39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6400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52A79E90-E7F2-4D23-9135-1AC0BC7790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3B8C263E-511C-4E1D-9F61-CC892ED3B9D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E882932-2D8D-496B-BD07-7A56AE9ADD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0ACA130-1364-4BC9-9BE2-D2CD672D3D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69309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="" xmlns:a16="http://schemas.microsoft.com/office/drawing/2014/main" id="{0C192943-6655-436D-8590-0F01FCA6728D}"/>
              </a:ext>
            </a:extLst>
          </p:cNvPr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9">
            <a:extLst>
              <a:ext uri="{FF2B5EF4-FFF2-40B4-BE49-F238E27FC236}">
                <a16:creationId xmlns="" xmlns:a16="http://schemas.microsoft.com/office/drawing/2014/main" id="{B7CF34A1-3E45-47EB-8097-CF0CCDF647ED}"/>
              </a:ext>
            </a:extLst>
          </p:cNvPr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Date Placeholder 3">
            <a:extLst>
              <a:ext uri="{FF2B5EF4-FFF2-40B4-BE49-F238E27FC236}">
                <a16:creationId xmlns="" xmlns:a16="http://schemas.microsoft.com/office/drawing/2014/main" id="{1C394B6C-E5D0-42FC-8014-288A486C5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BB580E9A-B5DE-46ED-8AD4-166B04470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="" xmlns:a16="http://schemas.microsoft.com/office/drawing/2014/main" id="{37324E33-9EF7-4625-A3F4-DF3F9ED32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24FE11-F652-46CF-B11D-277B5442310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493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FECABE8-0AD0-4B42-8213-78374E1600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54424AD-F98B-4A06-B4E6-D264CCF62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2965227-39AA-400E-AA88-F26A5206F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C63DA3-BE6C-4A88-B343-0B66D81155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88949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>
            <a:extLst>
              <a:ext uri="{FF2B5EF4-FFF2-40B4-BE49-F238E27FC236}">
                <a16:creationId xmlns="" xmlns:a16="http://schemas.microsoft.com/office/drawing/2014/main" id="{832DC84D-10DC-4977-91D9-24BD2CF99F2D}"/>
              </a:ext>
            </a:extLst>
          </p:cNvPr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ight Triangle 4">
            <a:extLst>
              <a:ext uri="{FF2B5EF4-FFF2-40B4-BE49-F238E27FC236}">
                <a16:creationId xmlns="" xmlns:a16="http://schemas.microsoft.com/office/drawing/2014/main" id="{2C4AAF33-1394-48BC-A040-95D5E733AD31}"/>
              </a:ext>
            </a:extLst>
          </p:cNvPr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="" xmlns:a16="http://schemas.microsoft.com/office/drawing/2014/main" id="{967BD6B9-50DF-4C07-926A-A8E6D859F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1112C291-E854-46BF-8008-24EA2F418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="" xmlns:a16="http://schemas.microsoft.com/office/drawing/2014/main" id="{27B0A303-B056-4F6D-9A68-598E60944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2C37A-B841-4ADB-8E73-C53738996B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96163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="" xmlns:a16="http://schemas.microsoft.com/office/drawing/2014/main" id="{B7254A30-2276-4B3E-B2A4-134FA5F09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="" xmlns:a16="http://schemas.microsoft.com/office/drawing/2014/main" id="{DB52428F-366C-4D76-BFAB-5BBAB31EE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EAE32B43-6F34-4267-8347-61D9A3CB7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C3B7A6-A575-4722-9980-2AC5E2211E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99333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="" xmlns:a16="http://schemas.microsoft.com/office/drawing/2014/main" id="{93D9FA0A-04CE-44B5-AF42-FAFFC3114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="" xmlns:a16="http://schemas.microsoft.com/office/drawing/2014/main" id="{3577F497-B612-4DC9-8CD0-39A1E1ED1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="" xmlns:a16="http://schemas.microsoft.com/office/drawing/2014/main" id="{2F860CE3-E347-4115-8EB9-E28882435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DA2052-DA50-451C-931C-F9887B14C7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82804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="" xmlns:a16="http://schemas.microsoft.com/office/drawing/2014/main" id="{F2669880-5DB0-4B9E-A31A-3A28C5391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="" xmlns:a16="http://schemas.microsoft.com/office/drawing/2014/main" id="{8A4B63FD-3C34-4D0A-BB43-2132FDB79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="" xmlns:a16="http://schemas.microsoft.com/office/drawing/2014/main" id="{9AA3256E-F80D-486F-82AF-261F2F87B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8785C3-9BD1-47F0-A31E-571FD192CD8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76800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="" xmlns:a16="http://schemas.microsoft.com/office/drawing/2014/main" id="{6039F81D-E7DA-499E-960A-C93636A1C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="" xmlns:a16="http://schemas.microsoft.com/office/drawing/2014/main" id="{1CC866D1-7A62-4B0E-B0D4-3222D929B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B066E58F-261D-4682-A134-9CD4B1818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72BAE3-295C-4E78-89C0-444B6B5A2A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92594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="" xmlns:a16="http://schemas.microsoft.com/office/drawing/2014/main" id="{865240B2-6CED-402A-833E-9B40FC078B67}"/>
              </a:ext>
            </a:extLst>
          </p:cNvPr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>
            <a:extLst>
              <a:ext uri="{FF2B5EF4-FFF2-40B4-BE49-F238E27FC236}">
                <a16:creationId xmlns="" xmlns:a16="http://schemas.microsoft.com/office/drawing/2014/main" id="{0E476F6D-5E15-4F27-9AAA-1B8C85F3F585}"/>
              </a:ext>
            </a:extLst>
          </p:cNvPr>
          <p:cNvSpPr/>
          <p:nvPr/>
        </p:nvSpPr>
        <p:spPr>
          <a:xfrm rot="5400000">
            <a:off x="433388" y="-433388"/>
            <a:ext cx="6858000" cy="7724775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="" xmlns:a16="http://schemas.microsoft.com/office/drawing/2014/main" id="{2CD44836-3823-4B0D-A85B-932CCF6FB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="" xmlns:a16="http://schemas.microsoft.com/office/drawing/2014/main" id="{A7D7656D-22D4-4A30-81A2-0FBA93BAE5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="" xmlns:a16="http://schemas.microsoft.com/office/drawing/2014/main" id="{8494005F-7F25-4630-B9BB-0613BBA442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9064C73-5286-4410-B6D2-93AA1637A5B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6550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3C1EC430-28E7-4330-813D-302C78C445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57B6D382-3767-4A3F-85C3-433DACD3C8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088BAFA-76A3-4B95-80FD-8800B996C1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BD24AD-24D8-416B-8144-F1F0242BC10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4737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>
            <a:extLst>
              <a:ext uri="{FF2B5EF4-FFF2-40B4-BE49-F238E27FC236}">
                <a16:creationId xmlns="" xmlns:a16="http://schemas.microsoft.com/office/drawing/2014/main" id="{CB761C3D-7A27-48F4-8A6B-34F5849681A9}"/>
              </a:ext>
            </a:extLst>
          </p:cNvPr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9">
            <a:extLst>
              <a:ext uri="{FF2B5EF4-FFF2-40B4-BE49-F238E27FC236}">
                <a16:creationId xmlns="" xmlns:a16="http://schemas.microsoft.com/office/drawing/2014/main" id="{68E68468-563A-402B-9C3E-79F9353690E3}"/>
              </a:ext>
            </a:extLst>
          </p:cNvPr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rtlCol="0" anchor="ctr">
            <a:normAutofit/>
          </a:bodyPr>
          <a:lstStyle>
            <a:lvl1pPr algn="r"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="" xmlns:a16="http://schemas.microsoft.com/office/drawing/2014/main" id="{9E3A107C-2B37-4B2D-891A-ECE490C46C43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="" xmlns:a16="http://schemas.microsoft.com/office/drawing/2014/main" id="{D5D03211-A99F-4B35-9D4F-F4ADD2A5E0B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="" xmlns:a16="http://schemas.microsoft.com/office/drawing/2014/main" id="{0AA4E6E8-B1CE-4976-A159-109AC00D9D5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B5DE4A27-D446-4128-9DF4-FF15CEC540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03251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C1460E8-0883-4C6B-B144-47FBB89C6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A7C28BB-FD09-43F5-AAAF-257A1816C3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46E7C57-1F84-46A1-86CA-2EB554902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A7D2D7-C2E2-4550-B74A-2BC6A3AA7A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7186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C10710A-68BB-469E-8144-369FCA6C4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91522F6-939D-4503-8BF7-E6DC64B9F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3622F8F-CF0E-4671-9835-ACA651E01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C98311-3E58-428B-991F-06DF9E7CD6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2871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76EC0C3C-DEA6-4FEC-B9DA-98C2DA7E6DE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E427BB9-A003-4778-AB40-82DD0F92CD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8D187173-8961-416D-87A9-694D2C4153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071115-B768-4F65-B987-A5E716B5EC2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8719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3295F46F-1110-4B0A-990F-CC8B3B7FAE7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9D2DA1CC-F449-4ED8-A508-503504B108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C5EF778E-8BF1-4CB7-8DE6-DA8DA57C31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C9A9E3-F510-496D-8EDE-5F3AD1D5D6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5736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2A22B663-34CF-4E1F-8589-5BA125EF92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54313D20-707B-4253-B9DE-1E403A8302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E7D3FB2B-DF9E-458A-93A5-01A5E01813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F0FCCE-BE11-4427-8267-3806EDF4E4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1683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9CA53C56-1AA2-49F0-82D9-6C68DBF0E5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52AE9BFF-2D72-4516-B86B-2E6CBE29C7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9FB93F28-CB40-436D-AAD0-F004E0BEC4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91F3C8-EC77-4B04-B7C3-5004B364D3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7542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0451129F-45C4-467D-89C9-5E52DED25C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55B5F999-383D-4ADD-9F40-91DBD77B53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A3FFF0D4-E5B1-4EC0-9E3C-0C3688D39D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1FD118-AFE4-4448-8B9C-4EEA6452E6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6781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AE13997F-DEB8-4A24-858D-68553D4812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E6568FA8-B8D2-47C6-9DF0-723A6C622B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D547BD3-BCE8-4108-90A7-975DDD0284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9F544B-6A9F-4281-9A7C-4BFCB50341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4150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52D78517-A428-4B9D-AB6F-EE1635DB6B4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5CE1B219-4206-4E88-B943-728FA57583A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37423AE-9D14-4A42-8347-2342C870E1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ADD323-8988-4329-A7CA-ED41CA599F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3635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F7624299-001A-4BD0-A671-769DB86906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51DD1DEE-3276-437E-A54D-2E7C217E0B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3796" name="Rectangle 4">
            <a:extLst>
              <a:ext uri="{FF2B5EF4-FFF2-40B4-BE49-F238E27FC236}">
                <a16:creationId xmlns="" xmlns:a16="http://schemas.microsoft.com/office/drawing/2014/main" id="{838877D3-53B8-4EA9-9FE2-D5894C39E7E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7" name="Rectangle 5">
            <a:extLst>
              <a:ext uri="{FF2B5EF4-FFF2-40B4-BE49-F238E27FC236}">
                <a16:creationId xmlns="" xmlns:a16="http://schemas.microsoft.com/office/drawing/2014/main" id="{8A495D91-026C-41C8-B7B1-F8900A9E458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3798" name="Rectangle 6">
            <a:extLst>
              <a:ext uri="{FF2B5EF4-FFF2-40B4-BE49-F238E27FC236}">
                <a16:creationId xmlns="" xmlns:a16="http://schemas.microsoft.com/office/drawing/2014/main" id="{D09D0142-0C55-479F-9B44-EE64AF2C4DF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anose="02020404030301010803" pitchFamily="18" charset="0"/>
              </a:defRPr>
            </a:lvl1pPr>
          </a:lstStyle>
          <a:p>
            <a:fld id="{A0A8BA7E-2407-4338-8408-3C2CEABEE55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Freeform 7">
            <a:extLst>
              <a:ext uri="{FF2B5EF4-FFF2-40B4-BE49-F238E27FC236}">
                <a16:creationId xmlns="" xmlns:a16="http://schemas.microsoft.com/office/drawing/2014/main" id="{8A9AC77F-8CA1-40FE-BE70-ADCEDAA235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>
            <a:extLst>
              <a:ext uri="{FF2B5EF4-FFF2-40B4-BE49-F238E27FC236}">
                <a16:creationId xmlns="" xmlns:a16="http://schemas.microsoft.com/office/drawing/2014/main" id="{6E138AD7-B067-4208-BE7A-BABA36141DDA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="" xmlns:a16="http://schemas.microsoft.com/office/drawing/2014/main" id="{7B656A37-A03E-4473-98B0-006DB466471D}"/>
              </a:ext>
            </a:extLst>
          </p:cNvPr>
          <p:cNvSpPr/>
          <p:nvPr/>
        </p:nvSpPr>
        <p:spPr>
          <a:xfrm>
            <a:off x="-3175" y="5051425"/>
            <a:ext cx="3575050" cy="1806575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Freeform 7">
            <a:extLst>
              <a:ext uri="{FF2B5EF4-FFF2-40B4-BE49-F238E27FC236}">
                <a16:creationId xmlns="" xmlns:a16="http://schemas.microsoft.com/office/drawing/2014/main" id="{0A828105-0CD2-485A-B8A1-84B437C28ADA}"/>
              </a:ext>
            </a:extLst>
          </p:cNvPr>
          <p:cNvSpPr/>
          <p:nvPr/>
        </p:nvSpPr>
        <p:spPr>
          <a:xfrm>
            <a:off x="-1588" y="5051425"/>
            <a:ext cx="9145588" cy="180657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6D45F428-A53B-47E8-9D00-BA76497E9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325" y="365125"/>
            <a:ext cx="7521575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7" name="Text Placeholder 2">
            <a:extLst>
              <a:ext uri="{FF2B5EF4-FFF2-40B4-BE49-F238E27FC236}">
                <a16:creationId xmlns="" xmlns:a16="http://schemas.microsoft.com/office/drawing/2014/main" id="{990A2920-EAA9-4A56-A9BF-46B594FD039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22325" y="1100138"/>
            <a:ext cx="7521575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4285A39-D8DD-4218-9412-261C43ACE1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19140000">
            <a:off x="201613" y="5870575"/>
            <a:ext cx="2176462" cy="201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BCBB8A0-9F30-4752-B532-07062A02B7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17900" y="6284913"/>
            <a:ext cx="4724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FB4B5FF-E8E4-4ABB-AD3C-FC46FE3291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01050" y="6170613"/>
            <a:ext cx="503238" cy="503237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wrap="square" lIns="9144" tIns="9144" rIns="9144" bIns="9144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>
                <a:solidFill>
                  <a:srgbClr val="FFFFFF"/>
                </a:solidFill>
              </a:defRPr>
            </a:lvl1pPr>
          </a:lstStyle>
          <a:p>
            <a:fld id="{4FD22248-8252-4961-936A-B733AF2B3E1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74" r:id="rId2"/>
    <p:sldLayoutId id="2147483784" r:id="rId3"/>
    <p:sldLayoutId id="2147483775" r:id="rId4"/>
    <p:sldLayoutId id="2147483776" r:id="rId5"/>
    <p:sldLayoutId id="2147483777" r:id="rId6"/>
    <p:sldLayoutId id="2147483778" r:id="rId7"/>
    <p:sldLayoutId id="2147483785" r:id="rId8"/>
    <p:sldLayoutId id="2147483786" r:id="rId9"/>
    <p:sldLayoutId id="2147483779" r:id="rId10"/>
    <p:sldLayoutId id="214748378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anose="020B06030201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anose="020B06030201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anose="020B06030201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anose="020B06030201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anose="020B06030201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anose="020B06030201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anose="020B06030201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anose="020B0603020102020204" pitchFamily="34" charset="0"/>
        </a:defRPr>
      </a:lvl9pPr>
    </p:titleStyle>
    <p:bodyStyle>
      <a:lvl1pPr marL="342900" indent="-342900" algn="l" rtl="0" fontAlgn="base">
        <a:spcBef>
          <a:spcPts val="800"/>
        </a:spcBef>
        <a:spcAft>
          <a:spcPct val="0"/>
        </a:spcAft>
        <a:buFont typeface="Arial" panose="020B0604020202020204" pitchFamily="34" charset="0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038" indent="-173038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1638" indent="-16351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238" indent="-16351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8838" indent="-173038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8.png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C0FF76D6-CEB3-4FD5-834A-79E9C663A5C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55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DD74A3E1-EBB5-483F-87D7-D6CA217049B3}"/>
              </a:ext>
            </a:extLst>
          </p:cNvPr>
          <p:cNvSpPr/>
          <p:nvPr/>
        </p:nvSpPr>
        <p:spPr>
          <a:xfrm>
            <a:off x="914400" y="2715161"/>
            <a:ext cx="7772400" cy="132343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en-US" sz="4000" b="1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</a:p>
          <a:p>
            <a:pPr algn="ctr"/>
            <a:r>
              <a:rPr lang="en-US" sz="4000" b="1" spc="5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Luyện tập chung (T123)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72787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Text Box 4">
            <a:extLst>
              <a:ext uri="{FF2B5EF4-FFF2-40B4-BE49-F238E27FC236}">
                <a16:creationId xmlns="" xmlns:a16="http://schemas.microsoft.com/office/drawing/2014/main" id="{94C78B26-15A7-4890-9762-4EEF7E2684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57200"/>
            <a:ext cx="347186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4000"/>
              <a:t>Kiểm tra bài cũ:</a:t>
            </a:r>
          </a:p>
        </p:txBody>
      </p:sp>
      <p:pic>
        <p:nvPicPr>
          <p:cNvPr id="6149" name="Picture 5" descr="3X6ROSE1">
            <a:extLst>
              <a:ext uri="{FF2B5EF4-FFF2-40B4-BE49-F238E27FC236}">
                <a16:creationId xmlns="" xmlns:a16="http://schemas.microsoft.com/office/drawing/2014/main" id="{8C9BCCEF-A135-4C2A-BBF1-AE20C60061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1066800"/>
            <a:ext cx="152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Text Box 6">
            <a:extLst>
              <a:ext uri="{FF2B5EF4-FFF2-40B4-BE49-F238E27FC236}">
                <a16:creationId xmlns="" xmlns:a16="http://schemas.microsoft.com/office/drawing/2014/main" id="{92AF4854-75F4-42F4-BCBB-02F4D0B037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0925" y="1341438"/>
            <a:ext cx="67135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Tính thể tích hình hộp chữ nhật</a:t>
            </a:r>
            <a:r>
              <a:rPr lang="en-US" altLang="en-US" sz="2400">
                <a:latin typeface="Comic Sans MS" panose="030F0702030302020204" pitchFamily="66" charset="0"/>
              </a:rPr>
              <a:t> </a:t>
            </a:r>
            <a:r>
              <a:rPr lang="en-US" altLang="en-US" sz="2400"/>
              <a:t>có chiều dài a = 5cm,</a:t>
            </a:r>
          </a:p>
          <a:p>
            <a:r>
              <a:rPr lang="en-US" altLang="en-US" sz="2400"/>
              <a:t> chiều rộng b= 4cm, chiều cao c = 9cm</a:t>
            </a:r>
            <a:endParaRPr lang="en-US" altLang="en-US" sz="2400">
              <a:latin typeface="Comic Sans MS" panose="030F0702030302020204" pitchFamily="66" charset="0"/>
            </a:endParaRPr>
          </a:p>
        </p:txBody>
      </p:sp>
      <p:pic>
        <p:nvPicPr>
          <p:cNvPr id="6151" name="Picture 7" descr="3X6ROSE1">
            <a:extLst>
              <a:ext uri="{FF2B5EF4-FFF2-40B4-BE49-F238E27FC236}">
                <a16:creationId xmlns="" xmlns:a16="http://schemas.microsoft.com/office/drawing/2014/main" id="{B359A815-B2BE-4BD9-9E27-4B1C1924EF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3048000"/>
            <a:ext cx="152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2" name="Text Box 8">
            <a:extLst>
              <a:ext uri="{FF2B5EF4-FFF2-40B4-BE49-F238E27FC236}">
                <a16:creationId xmlns="" xmlns:a16="http://schemas.microsoft.com/office/drawing/2014/main" id="{A3327E97-C366-4B7C-9E7C-7BF7BF1360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0925" y="3241675"/>
            <a:ext cx="699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Muốn tính thể tích hình lập phương ta làm như thế nào?</a:t>
            </a:r>
          </a:p>
        </p:txBody>
      </p:sp>
      <p:sp>
        <p:nvSpPr>
          <p:cNvPr id="6154" name="Text Box 10">
            <a:extLst>
              <a:ext uri="{FF2B5EF4-FFF2-40B4-BE49-F238E27FC236}">
                <a16:creationId xmlns="" xmlns:a16="http://schemas.microsoft.com/office/drawing/2014/main" id="{CF6FFEB1-AD82-420D-AA2B-6DD4496B01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5413" y="2514600"/>
            <a:ext cx="31257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</a:rPr>
              <a:t>V= 5 x 4 x 9 =  180 cm</a:t>
            </a:r>
            <a:r>
              <a:rPr lang="en-US" altLang="en-US" sz="2400" baseline="30000">
                <a:solidFill>
                  <a:schemeClr val="tx2"/>
                </a:solidFill>
              </a:rPr>
              <a:t>3</a:t>
            </a:r>
            <a:endParaRPr lang="en-US" altLang="en-US" sz="2400">
              <a:solidFill>
                <a:schemeClr val="tx2"/>
              </a:solidFill>
            </a:endParaRPr>
          </a:p>
        </p:txBody>
      </p:sp>
      <p:sp>
        <p:nvSpPr>
          <p:cNvPr id="6155" name="Text Box 11">
            <a:extLst>
              <a:ext uri="{FF2B5EF4-FFF2-40B4-BE49-F238E27FC236}">
                <a16:creationId xmlns="" xmlns:a16="http://schemas.microsoft.com/office/drawing/2014/main" id="{A854C465-2B68-4773-B6F1-021304D9F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86200"/>
            <a:ext cx="84693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>
                <a:solidFill>
                  <a:schemeClr val="tx2"/>
                </a:solidFill>
              </a:rPr>
              <a:t>          Muốn tính thể tích hình lập phương ta lấy cạnh nhân với cạnh</a:t>
            </a:r>
          </a:p>
          <a:p>
            <a:r>
              <a:rPr lang="en-US" altLang="en-US" sz="2400">
                <a:solidFill>
                  <a:schemeClr val="tx2"/>
                </a:solidFill>
              </a:rPr>
              <a:t> rồi nhân với cạnh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800" decel="100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800" decel="100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  <p:bldP spid="6150" grpId="0"/>
      <p:bldP spid="6152" grpId="0"/>
      <p:bldP spid="6154" grpId="0"/>
      <p:bldP spid="615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2" name="Text Box 8">
            <a:extLst>
              <a:ext uri="{FF2B5EF4-FFF2-40B4-BE49-F238E27FC236}">
                <a16:creationId xmlns="" xmlns:a16="http://schemas.microsoft.com/office/drawing/2014/main" id="{016E7EA4-24EA-4872-8EAB-7FF78A54B7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1" y="381000"/>
            <a:ext cx="83820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b="1" dirty="0" err="1">
                <a:solidFill>
                  <a:srgbClr val="002060"/>
                </a:solidFill>
              </a:rPr>
              <a:t>Bài</a:t>
            </a:r>
            <a:r>
              <a:rPr lang="en-US" altLang="en-US" sz="2800" b="1" dirty="0">
                <a:solidFill>
                  <a:srgbClr val="002060"/>
                </a:solidFill>
              </a:rPr>
              <a:t> </a:t>
            </a:r>
            <a:r>
              <a:rPr lang="en-US" altLang="en-US" sz="2800" b="1" dirty="0" smtClean="0">
                <a:solidFill>
                  <a:srgbClr val="002060"/>
                </a:solidFill>
              </a:rPr>
              <a:t>1: </a:t>
            </a:r>
            <a:r>
              <a:rPr lang="en-US" altLang="en-US" sz="2800" b="1" dirty="0" err="1" smtClean="0">
                <a:solidFill>
                  <a:srgbClr val="002060"/>
                </a:solidFill>
              </a:rPr>
              <a:t>Một</a:t>
            </a:r>
            <a:r>
              <a:rPr lang="en-US" altLang="en-US" sz="2800" b="1" dirty="0" smtClean="0">
                <a:solidFill>
                  <a:srgbClr val="00206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002060"/>
                </a:solidFill>
              </a:rPr>
              <a:t>hình</a:t>
            </a:r>
            <a:r>
              <a:rPr lang="en-US" altLang="en-US" sz="2800" b="1" dirty="0" smtClean="0">
                <a:solidFill>
                  <a:srgbClr val="00206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002060"/>
                </a:solidFill>
              </a:rPr>
              <a:t>lập</a:t>
            </a:r>
            <a:r>
              <a:rPr lang="en-US" altLang="en-US" sz="2800" b="1" dirty="0" smtClean="0">
                <a:solidFill>
                  <a:srgbClr val="00206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002060"/>
                </a:solidFill>
              </a:rPr>
              <a:t>phương</a:t>
            </a:r>
            <a:r>
              <a:rPr lang="en-US" altLang="en-US" sz="2800" b="1" dirty="0" smtClean="0">
                <a:solidFill>
                  <a:srgbClr val="00206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002060"/>
                </a:solidFill>
              </a:rPr>
              <a:t>có</a:t>
            </a:r>
            <a:r>
              <a:rPr lang="en-US" altLang="en-US" sz="2800" b="1" dirty="0" smtClean="0">
                <a:solidFill>
                  <a:srgbClr val="00206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002060"/>
                </a:solidFill>
              </a:rPr>
              <a:t>cạnh</a:t>
            </a:r>
            <a:r>
              <a:rPr lang="en-US" altLang="en-US" sz="2800" b="1" dirty="0" smtClean="0">
                <a:solidFill>
                  <a:srgbClr val="002060"/>
                </a:solidFill>
              </a:rPr>
              <a:t> 2,5m. </a:t>
            </a:r>
            <a:r>
              <a:rPr lang="en-US" altLang="en-US" sz="2800" b="1" dirty="0" err="1" smtClean="0">
                <a:solidFill>
                  <a:srgbClr val="002060"/>
                </a:solidFill>
              </a:rPr>
              <a:t>Tính</a:t>
            </a:r>
            <a:r>
              <a:rPr lang="en-US" altLang="en-US" sz="2800" b="1" dirty="0" smtClean="0">
                <a:solidFill>
                  <a:srgbClr val="00206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002060"/>
                </a:solidFill>
              </a:rPr>
              <a:t>diện</a:t>
            </a:r>
            <a:r>
              <a:rPr lang="en-US" altLang="en-US" sz="2800" b="1" dirty="0" smtClean="0">
                <a:solidFill>
                  <a:srgbClr val="00206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002060"/>
                </a:solidFill>
              </a:rPr>
              <a:t>tích</a:t>
            </a:r>
            <a:r>
              <a:rPr lang="en-US" altLang="en-US" sz="2800" b="1" dirty="0" smtClean="0">
                <a:solidFill>
                  <a:srgbClr val="00206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002060"/>
                </a:solidFill>
              </a:rPr>
              <a:t>một</a:t>
            </a:r>
            <a:r>
              <a:rPr lang="en-US" altLang="en-US" sz="2800" b="1" dirty="0" smtClean="0">
                <a:solidFill>
                  <a:srgbClr val="00206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002060"/>
                </a:solidFill>
              </a:rPr>
              <a:t>mặt</a:t>
            </a:r>
            <a:r>
              <a:rPr lang="en-US" altLang="en-US" sz="2800" b="1" dirty="0" smtClean="0">
                <a:solidFill>
                  <a:srgbClr val="002060"/>
                </a:solidFill>
              </a:rPr>
              <a:t>, </a:t>
            </a:r>
            <a:r>
              <a:rPr lang="en-US" altLang="en-US" sz="2800" b="1" dirty="0" err="1" smtClean="0">
                <a:solidFill>
                  <a:srgbClr val="002060"/>
                </a:solidFill>
              </a:rPr>
              <a:t>diện</a:t>
            </a:r>
            <a:r>
              <a:rPr lang="en-US" altLang="en-US" sz="2800" b="1" dirty="0" smtClean="0">
                <a:solidFill>
                  <a:srgbClr val="00206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002060"/>
                </a:solidFill>
              </a:rPr>
              <a:t>ticha</a:t>
            </a:r>
            <a:r>
              <a:rPr lang="en-US" altLang="en-US" sz="2800" b="1" dirty="0" smtClean="0">
                <a:solidFill>
                  <a:srgbClr val="00206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002060"/>
                </a:solidFill>
              </a:rPr>
              <a:t>toàn</a:t>
            </a:r>
            <a:r>
              <a:rPr lang="en-US" altLang="en-US" sz="2800" b="1" dirty="0" smtClean="0">
                <a:solidFill>
                  <a:srgbClr val="00206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002060"/>
                </a:solidFill>
              </a:rPr>
              <a:t>phần</a:t>
            </a:r>
            <a:r>
              <a:rPr lang="en-US" altLang="en-US" sz="2800" b="1" dirty="0" smtClean="0">
                <a:solidFill>
                  <a:srgbClr val="00206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002060"/>
                </a:solidFill>
              </a:rPr>
              <a:t>và</a:t>
            </a:r>
            <a:r>
              <a:rPr lang="en-US" altLang="en-US" sz="2800" b="1" dirty="0" smtClean="0">
                <a:solidFill>
                  <a:srgbClr val="00206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002060"/>
                </a:solidFill>
              </a:rPr>
              <a:t>thể</a:t>
            </a:r>
            <a:r>
              <a:rPr lang="en-US" altLang="en-US" sz="2800" b="1" dirty="0" smtClean="0">
                <a:solidFill>
                  <a:srgbClr val="00206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002060"/>
                </a:solidFill>
              </a:rPr>
              <a:t>tích</a:t>
            </a:r>
            <a:r>
              <a:rPr lang="en-US" altLang="en-US" sz="2800" b="1" dirty="0" smtClean="0">
                <a:solidFill>
                  <a:srgbClr val="00206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002060"/>
                </a:solidFill>
              </a:rPr>
              <a:t>hình</a:t>
            </a:r>
            <a:r>
              <a:rPr lang="en-US" altLang="en-US" sz="2800" b="1" dirty="0" smtClean="0">
                <a:solidFill>
                  <a:srgbClr val="00206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002060"/>
                </a:solidFill>
              </a:rPr>
              <a:t>lập</a:t>
            </a:r>
            <a:r>
              <a:rPr lang="en-US" altLang="en-US" sz="2800" b="1" dirty="0" smtClean="0">
                <a:solidFill>
                  <a:srgbClr val="00206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002060"/>
                </a:solidFill>
              </a:rPr>
              <a:t>phương</a:t>
            </a:r>
            <a:r>
              <a:rPr lang="en-US" altLang="en-US" sz="2800" b="1" dirty="0" smtClean="0">
                <a:solidFill>
                  <a:srgbClr val="002060"/>
                </a:solidFill>
              </a:rPr>
              <a:t> </a:t>
            </a:r>
            <a:r>
              <a:rPr lang="en-US" altLang="en-US" sz="2800" b="1" dirty="0" err="1" smtClean="0">
                <a:solidFill>
                  <a:srgbClr val="002060"/>
                </a:solidFill>
              </a:rPr>
              <a:t>đó</a:t>
            </a:r>
            <a:r>
              <a:rPr lang="en-US" altLang="en-US" sz="2800" b="1" dirty="0" smtClean="0">
                <a:solidFill>
                  <a:srgbClr val="002060"/>
                </a:solidFill>
              </a:rPr>
              <a:t>.</a:t>
            </a:r>
            <a:endParaRPr lang="en-US" altLang="en-US" sz="2800" b="1" dirty="0">
              <a:solidFill>
                <a:srgbClr val="002060"/>
              </a:solidFill>
            </a:endParaRPr>
          </a:p>
        </p:txBody>
      </p:sp>
      <p:sp>
        <p:nvSpPr>
          <p:cNvPr id="21513" name="Text Box 9">
            <a:extLst>
              <a:ext uri="{FF2B5EF4-FFF2-40B4-BE49-F238E27FC236}">
                <a16:creationId xmlns="" xmlns:a16="http://schemas.microsoft.com/office/drawing/2014/main" id="{8B2C18F0-784A-4E28-BA39-C4CB9F639A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" y="-1066801"/>
            <a:ext cx="883920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en-US" altLang="en-US" sz="2800">
                <a:solidFill>
                  <a:schemeClr val="tx1">
                    <a:lumMod val="95000"/>
                    <a:lumOff val="5000"/>
                  </a:schemeClr>
                </a:solidFill>
              </a:rPr>
              <a:t>Một hình lập phương có cạnh 2,5 cm. Tính diện tích một  mặt, diện tích toàn phần và thể tích của hình lập phương đó.</a:t>
            </a:r>
          </a:p>
        </p:txBody>
      </p:sp>
      <p:sp>
        <p:nvSpPr>
          <p:cNvPr id="21518" name="Text Box 14">
            <a:extLst>
              <a:ext uri="{FF2B5EF4-FFF2-40B4-BE49-F238E27FC236}">
                <a16:creationId xmlns="" xmlns:a16="http://schemas.microsoft.com/office/drawing/2014/main" id="{66799DCC-9774-40EB-9F84-98D2E63985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288124" y="1676400"/>
            <a:ext cx="10127324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400" b="1" dirty="0" err="1"/>
              <a:t>Giải</a:t>
            </a:r>
            <a:endParaRPr lang="en-US" altLang="en-US" sz="2400" b="1" dirty="0"/>
          </a:p>
          <a:p>
            <a:pPr algn="ctr"/>
            <a:r>
              <a:rPr lang="en-US" altLang="en-US" sz="2400" b="1" dirty="0" err="1"/>
              <a:t>Diện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tích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một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mặt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của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hình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lập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phương</a:t>
            </a:r>
            <a:endParaRPr lang="en-US" altLang="en-US" sz="2400" b="1" dirty="0"/>
          </a:p>
          <a:p>
            <a:pPr algn="ctr"/>
            <a:r>
              <a:rPr lang="en-US" altLang="en-US" sz="2400" b="1" dirty="0"/>
              <a:t>2,5 x 2,5 = 6,25 (cm</a:t>
            </a:r>
            <a:r>
              <a:rPr lang="en-US" altLang="en-US" sz="2400" b="1" baseline="30000" dirty="0"/>
              <a:t>2</a:t>
            </a:r>
            <a:r>
              <a:rPr lang="en-US" altLang="en-US" sz="2400" b="1" dirty="0"/>
              <a:t>)</a:t>
            </a:r>
          </a:p>
          <a:p>
            <a:pPr algn="ctr"/>
            <a:r>
              <a:rPr lang="en-US" altLang="en-US" sz="2400" b="1" dirty="0" err="1"/>
              <a:t>Diện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tích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toàn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phần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của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hình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lập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phương</a:t>
            </a:r>
            <a:endParaRPr lang="en-US" altLang="en-US" sz="2400" b="1" dirty="0"/>
          </a:p>
          <a:p>
            <a:pPr algn="ctr"/>
            <a:r>
              <a:rPr lang="en-US" altLang="en-US" sz="2400" b="1" dirty="0"/>
              <a:t>6,25 x 6 = 37,5 (cm</a:t>
            </a:r>
            <a:r>
              <a:rPr lang="en-US" altLang="en-US" sz="2400" b="1" baseline="30000" dirty="0"/>
              <a:t>2</a:t>
            </a:r>
            <a:r>
              <a:rPr lang="en-US" altLang="en-US" sz="2400" b="1" dirty="0"/>
              <a:t>)</a:t>
            </a:r>
          </a:p>
          <a:p>
            <a:pPr algn="ctr"/>
            <a:r>
              <a:rPr lang="en-US" altLang="en-US" sz="2400" b="1" dirty="0" err="1"/>
              <a:t>Thể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tích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của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hình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lập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phương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là</a:t>
            </a:r>
            <a:r>
              <a:rPr lang="en-US" altLang="en-US" sz="2400" b="1" dirty="0"/>
              <a:t>:</a:t>
            </a:r>
          </a:p>
          <a:p>
            <a:pPr algn="ctr"/>
            <a:r>
              <a:rPr lang="en-US" altLang="en-US" sz="2400" b="1" dirty="0"/>
              <a:t>2,5 x 2,5 x 2,5 = 15,625 (cm</a:t>
            </a:r>
            <a:r>
              <a:rPr lang="en-US" altLang="en-US" sz="2400" b="1" baseline="30000" dirty="0"/>
              <a:t>3</a:t>
            </a:r>
            <a:r>
              <a:rPr lang="en-US" altLang="en-US" sz="2400" b="1" dirty="0"/>
              <a:t>)</a:t>
            </a:r>
          </a:p>
          <a:p>
            <a:pPr algn="ctr"/>
            <a:r>
              <a:rPr lang="en-US" altLang="en-US" sz="2400" b="1" dirty="0"/>
              <a:t>                      </a:t>
            </a:r>
            <a:r>
              <a:rPr lang="en-US" altLang="en-US" sz="2400" b="1" dirty="0" err="1"/>
              <a:t>Đáp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số</a:t>
            </a:r>
            <a:r>
              <a:rPr lang="en-US" altLang="en-US" sz="2400" b="1" dirty="0"/>
              <a:t>: </a:t>
            </a:r>
            <a:r>
              <a:rPr lang="en-US" altLang="en-US" sz="2400" b="1" dirty="0" err="1"/>
              <a:t>Diện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tích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một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mặt</a:t>
            </a:r>
            <a:r>
              <a:rPr lang="en-US" altLang="en-US" sz="2400" b="1" dirty="0"/>
              <a:t>: 6,25 cm</a:t>
            </a:r>
            <a:r>
              <a:rPr lang="en-US" altLang="en-US" sz="2400" b="1" baseline="30000" dirty="0"/>
              <a:t>2</a:t>
            </a:r>
          </a:p>
          <a:p>
            <a:pPr algn="ctr"/>
            <a:r>
              <a:rPr lang="en-US" altLang="en-US" sz="2400" b="1" dirty="0"/>
              <a:t>                                       </a:t>
            </a:r>
            <a:r>
              <a:rPr lang="en-US" altLang="en-US" sz="2400" b="1" dirty="0" err="1"/>
              <a:t>Diện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tích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toàn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phần</a:t>
            </a:r>
            <a:r>
              <a:rPr lang="en-US" altLang="en-US" sz="2400" b="1" dirty="0"/>
              <a:t>: 37,5 cm</a:t>
            </a:r>
            <a:r>
              <a:rPr lang="en-US" altLang="en-US" sz="2400" b="1" baseline="30000" dirty="0"/>
              <a:t>2</a:t>
            </a:r>
          </a:p>
          <a:p>
            <a:pPr algn="ctr"/>
            <a:r>
              <a:rPr lang="en-US" altLang="en-US" sz="2400" b="1" dirty="0"/>
              <a:t>                                                          </a:t>
            </a:r>
            <a:r>
              <a:rPr lang="en-US" altLang="en-US" sz="2400" b="1" dirty="0" err="1"/>
              <a:t>Thể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tích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của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hình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lập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phương</a:t>
            </a:r>
            <a:r>
              <a:rPr lang="en-US" altLang="en-US" sz="2400" b="1" dirty="0"/>
              <a:t>: 15,625 cm</a:t>
            </a:r>
            <a:r>
              <a:rPr lang="en-US" altLang="en-US" sz="2400" b="1" baseline="30000" dirty="0"/>
              <a:t>3</a:t>
            </a:r>
            <a:endParaRPr lang="en-US" alt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15 -0.03634 C -0.03073 0.00857 -0.10295 0.05324 -0.10798 0.12732 C -0.11319 0.20162 -0.01007 0.36644 0.01077 0.40949 " pathEditMode="relative" rAng="0" ptsTypes="AAA">
                                      <p:cBhvr>
                                        <p:cTn id="9" dur="2000" fill="hold"/>
                                        <p:tgtEl>
                                          <p:spTgt spid="215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00" y="22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1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2" grpId="0"/>
      <p:bldP spid="21513" grpId="0"/>
      <p:bldP spid="215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29755" name="Group 59">
                <a:extLst>
                  <a:ext uri="{FF2B5EF4-FFF2-40B4-BE49-F238E27FC236}">
                    <a16:creationId xmlns="" xmlns:a16="http://schemas.microsoft.com/office/drawing/2014/main" id="{2DF126E1-C81B-42E7-92EB-4E19D92463A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68339172"/>
                  </p:ext>
                </p:extLst>
              </p:nvPr>
            </p:nvGraphicFramePr>
            <p:xfrm>
              <a:off x="228600" y="838200"/>
              <a:ext cx="8686800" cy="5749495"/>
            </p:xfrm>
            <a:graphic>
              <a:graphicData uri="http://schemas.openxmlformats.org/drawingml/2006/table">
                <a:tbl>
                  <a:tblPr/>
                  <a:tblGrid>
                    <a:gridCol w="2851785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  <a:gridCol w="1994535">
                      <a:extLst>
                        <a:ext uri="{9D8B030D-6E8A-4147-A177-3AD203B41FA5}">
                          <a16:colId xmlns="" xmlns:a16="http://schemas.microsoft.com/office/drawing/2014/main" val="20001"/>
                        </a:ext>
                      </a:extLst>
                    </a:gridCol>
                    <a:gridCol w="1920240">
                      <a:extLst>
                        <a:ext uri="{9D8B030D-6E8A-4147-A177-3AD203B41FA5}">
                          <a16:colId xmlns="" xmlns:a16="http://schemas.microsoft.com/office/drawing/2014/main" val="20002"/>
                        </a:ext>
                      </a:extLst>
                    </a:gridCol>
                    <a:gridCol w="1920240">
                      <a:extLst>
                        <a:ext uri="{9D8B030D-6E8A-4147-A177-3AD203B41FA5}">
                          <a16:colId xmlns="" xmlns:a16="http://schemas.microsoft.com/office/drawing/2014/main" val="20003"/>
                        </a:ext>
                      </a:extLst>
                    </a:gridCol>
                  </a:tblGrid>
                  <a:tr h="533479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3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err="1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Hình</a:t>
                          </a:r>
                          <a:r>
                            <a:rPr kumimoji="0" lang="en-US" sz="2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 </a:t>
                          </a:r>
                          <a:r>
                            <a:rPr kumimoji="0" lang="en-US" sz="2800" b="0" i="0" u="none" strike="noStrike" cap="none" normalizeH="0" baseline="0" dirty="0" err="1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hộp</a:t>
                          </a:r>
                          <a:r>
                            <a:rPr kumimoji="0" lang="en-US" sz="2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 </a:t>
                          </a:r>
                          <a:r>
                            <a:rPr kumimoji="0" lang="en-US" sz="2800" b="0" i="0" u="none" strike="noStrike" cap="none" normalizeH="0" baseline="0" dirty="0" err="1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chữ</a:t>
                          </a:r>
                          <a:r>
                            <a:rPr kumimoji="0" lang="en-US" sz="2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 </a:t>
                          </a:r>
                          <a:r>
                            <a:rPr kumimoji="0" lang="en-US" sz="2800" b="0" i="0" u="none" strike="noStrike" cap="none" normalizeH="0" baseline="0" dirty="0" err="1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nhật</a:t>
                          </a:r>
                          <a:endParaRPr kumimoji="0" lang="en-US" sz="2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a:txBody>
                      <a:tcPr marT="45727" marB="45727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3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(1)</a:t>
                          </a:r>
                        </a:p>
                      </a:txBody>
                      <a:tcPr marT="45727" marB="45727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3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(2)</a:t>
                          </a:r>
                        </a:p>
                      </a:txBody>
                      <a:tcPr marT="45727" marB="45727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3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(3)</a:t>
                          </a:r>
                        </a:p>
                      </a:txBody>
                      <a:tcPr marT="45727" marB="45727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  <a:tr h="762113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3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Chiều dài</a:t>
                          </a:r>
                        </a:p>
                      </a:txBody>
                      <a:tcPr marT="45727" marB="45727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3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11cm</a:t>
                          </a:r>
                        </a:p>
                      </a:txBody>
                      <a:tcPr marT="45727" marB="45727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3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0,4m</a:t>
                          </a:r>
                        </a:p>
                      </a:txBody>
                      <a:tcPr marT="45727" marB="45727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3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          dm</a:t>
                          </a:r>
                        </a:p>
                      </a:txBody>
                      <a:tcPr marT="45727" marB="45727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1"/>
                      </a:ext>
                    </a:extLst>
                  </a:tr>
                  <a:tr h="762113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3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err="1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Chiều</a:t>
                          </a:r>
                          <a:r>
                            <a:rPr kumimoji="0" lang="en-US" sz="2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 </a:t>
                          </a:r>
                          <a:r>
                            <a:rPr kumimoji="0" lang="en-US" sz="2800" b="0" i="0" u="none" strike="noStrike" cap="none" normalizeH="0" baseline="0" dirty="0" err="1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rộng</a:t>
                          </a:r>
                          <a:endParaRPr kumimoji="0" lang="en-US" sz="2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a:txBody>
                      <a:tcPr marT="45727" marB="45727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3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10cm</a:t>
                          </a:r>
                        </a:p>
                      </a:txBody>
                      <a:tcPr marT="45727" marB="45727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3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0,25m</a:t>
                          </a:r>
                        </a:p>
                      </a:txBody>
                      <a:tcPr marT="45727" marB="45727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3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          dm</a:t>
                          </a:r>
                        </a:p>
                      </a:txBody>
                      <a:tcPr marT="45727" marB="45727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2"/>
                      </a:ext>
                    </a:extLst>
                  </a:tr>
                  <a:tr h="762113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3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Chiều cao</a:t>
                          </a:r>
                        </a:p>
                      </a:txBody>
                      <a:tcPr marT="45727" marB="45727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3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6cm</a:t>
                          </a:r>
                        </a:p>
                      </a:txBody>
                      <a:tcPr marT="45727" marB="45727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3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0,9m</a:t>
                          </a:r>
                        </a:p>
                      </a:txBody>
                      <a:tcPr marT="45727" marB="45727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3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          dm</a:t>
                          </a:r>
                        </a:p>
                      </a:txBody>
                      <a:tcPr marT="45727" marB="45727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3"/>
                      </a:ext>
                    </a:extLst>
                  </a:tr>
                  <a:tr h="487752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8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Diện tích mặt đáy</a:t>
                          </a:r>
                        </a:p>
                      </a:txBody>
                      <a:tcPr marT="45727" marB="45727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3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110 cm</a:t>
                          </a:r>
                          <a:r>
                            <a:rPr kumimoji="0" lang="en-US" sz="2800" b="0" i="0" u="none" strike="noStrike" cap="none" normalizeH="0" baseline="3000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2</a:t>
                          </a:r>
                          <a:endParaRPr kumimoji="0" lang="en-US" sz="2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a:txBody>
                      <a:tcPr marT="45727" marB="45727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3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0,1m</a:t>
                          </a:r>
                          <a:r>
                            <a:rPr kumimoji="0" lang="en-US" sz="2800" b="0" i="0" u="none" strike="noStrike" cap="none" normalizeH="0" baseline="3000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2</a:t>
                          </a:r>
                          <a:endParaRPr kumimoji="0" lang="en-US" sz="2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a:txBody>
                      <a:tcPr marT="45727" marB="45727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3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   </a:t>
                          </a:r>
                          <a:r>
                            <a:rPr kumimoji="0" lang="en-US" sz="32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en-US" sz="32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US" sz="32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kumimoji="0" lang="en-US" sz="32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6</m:t>
                                  </m:r>
                                </m:den>
                              </m:f>
                            </m:oMath>
                          </a14:m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  dm</a:t>
                          </a:r>
                          <a:r>
                            <a:rPr kumimoji="0" lang="en-US" sz="2800" b="0" i="0" u="none" strike="noStrike" cap="none" normalizeH="0" baseline="3000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2</a:t>
                          </a: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   </a:t>
                          </a:r>
                          <a:endParaRPr kumimoji="0" lang="en-US" sz="2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a:txBody>
                      <a:tcPr marT="45727" marB="45727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4"/>
                      </a:ext>
                    </a:extLst>
                  </a:tr>
                  <a:tr h="487752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8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Diện tích xung quanh</a:t>
                          </a:r>
                        </a:p>
                      </a:txBody>
                      <a:tcPr marT="45727" marB="45727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3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252cm</a:t>
                          </a:r>
                          <a:r>
                            <a:rPr kumimoji="0" lang="en-US" sz="2800" b="0" i="0" u="none" strike="noStrike" cap="none" normalizeH="0" baseline="3000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2</a:t>
                          </a:r>
                          <a:endParaRPr kumimoji="0" lang="en-US" sz="2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a:txBody>
                      <a:tcPr marT="45727" marB="45727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3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1,17m</a:t>
                          </a:r>
                          <a:r>
                            <a:rPr kumimoji="0" lang="en-US" sz="2800" b="0" i="0" u="none" strike="noStrike" cap="none" normalizeH="0" baseline="3000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2</a:t>
                          </a:r>
                          <a:endParaRPr kumimoji="0" lang="en-US" sz="2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a:txBody>
                      <a:tcPr marT="45727" marB="45727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3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32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  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en-US" sz="32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US" sz="32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kumimoji="0" lang="en-US" sz="32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oMath>
                          </a14:m>
                          <a:r>
                            <a:rPr kumimoji="0" lang="en-US" sz="32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 </a:t>
                          </a: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dm</a:t>
                          </a:r>
                          <a:r>
                            <a:rPr kumimoji="0" lang="en-US" sz="2800" b="0" i="0" u="none" strike="noStrike" cap="none" normalizeH="0" baseline="3000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2</a:t>
                          </a:r>
                          <a:r>
                            <a:rPr kumimoji="0" lang="en-US" sz="32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  </a:t>
                          </a:r>
                          <a:endParaRPr kumimoji="0" lang="en-US" sz="32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a:txBody>
                      <a:tcPr marT="45727" marB="45727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5"/>
                      </a:ext>
                    </a:extLst>
                  </a:tr>
                  <a:tr h="487752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8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err="1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Thể</a:t>
                          </a:r>
                          <a:r>
                            <a:rPr kumimoji="0" lang="en-US" sz="2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 </a:t>
                          </a:r>
                          <a:r>
                            <a:rPr kumimoji="0" lang="en-US" sz="2800" b="0" i="0" u="none" strike="noStrike" cap="none" normalizeH="0" baseline="0" dirty="0" err="1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tích</a:t>
                          </a:r>
                          <a:endParaRPr kumimoji="0" lang="en-US" sz="2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a:txBody>
                      <a:tcPr marT="45727" marB="45727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3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660cm</a:t>
                          </a:r>
                          <a:r>
                            <a:rPr kumimoji="0" lang="en-US" sz="2800" b="0" i="0" u="none" strike="noStrike" cap="none" normalizeH="0" baseline="3000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3</a:t>
                          </a:r>
                          <a:endParaRPr kumimoji="0" lang="en-US" sz="2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a:txBody>
                      <a:tcPr marT="45727" marB="45727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3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0,09m</a:t>
                          </a:r>
                          <a:r>
                            <a:rPr kumimoji="0" lang="en-US" sz="2800" b="0" i="0" u="none" strike="noStrike" cap="none" normalizeH="0" baseline="3000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3</a:t>
                          </a:r>
                          <a:endParaRPr kumimoji="0" lang="en-US" sz="2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a:txBody>
                      <a:tcPr marT="45727" marB="45727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3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    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kumimoji="0" lang="en-US" sz="32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kumimoji="0" lang="en-US" sz="32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kumimoji="0" lang="en-US" sz="3200" b="0" i="1" u="none" strike="noStrike" cap="none" normalizeH="0" baseline="0" smtClean="0">
                                      <a:ln>
                                        <a:noFill/>
                                      </a:ln>
                                      <a:solidFill>
                                        <a:schemeClr val="tx1"/>
                                      </a:solidFill>
                                      <a:effectLst/>
                                      <a:latin typeface="Cambria Math"/>
                                    </a:rPr>
                                    <m:t>15</m:t>
                                  </m:r>
                                </m:den>
                              </m:f>
                            </m:oMath>
                          </a14:m>
                          <a:r>
                            <a:rPr kumimoji="0" lang="en-US" sz="32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 </a:t>
                          </a: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dm</a:t>
                          </a:r>
                          <a:r>
                            <a:rPr kumimoji="0" lang="en-US" sz="2800" b="0" i="0" u="none" strike="noStrike" cap="none" normalizeH="0" baseline="3000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2</a:t>
                          </a:r>
                          <a:r>
                            <a:rPr kumimoji="0" lang="en-US" sz="32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  </a:t>
                          </a:r>
                          <a:endParaRPr kumimoji="0" lang="en-US" sz="32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a:txBody>
                      <a:tcPr marT="45727" marB="45727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29755" name="Group 59">
                <a:extLst>
                  <a:ext uri="{FF2B5EF4-FFF2-40B4-BE49-F238E27FC236}">
                    <a16:creationId xmlns="" xmlns:a16="http://schemas.microsoft.com/office/drawing/2014/main" id="{2DF126E1-C81B-42E7-92EB-4E19D92463A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68339172"/>
                  </p:ext>
                </p:extLst>
              </p:nvPr>
            </p:nvGraphicFramePr>
            <p:xfrm>
              <a:off x="228600" y="838200"/>
              <a:ext cx="8686800" cy="5749495"/>
            </p:xfrm>
            <a:graphic>
              <a:graphicData uri="http://schemas.openxmlformats.org/drawingml/2006/table">
                <a:tbl>
                  <a:tblPr/>
                  <a:tblGrid>
                    <a:gridCol w="2851785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  <a:gridCol w="1994535">
                      <a:extLst>
                        <a:ext uri="{9D8B030D-6E8A-4147-A177-3AD203B41FA5}">
                          <a16:colId xmlns="" xmlns:a16="http://schemas.microsoft.com/office/drawing/2014/main" val="20001"/>
                        </a:ext>
                      </a:extLst>
                    </a:gridCol>
                    <a:gridCol w="1920240">
                      <a:extLst>
                        <a:ext uri="{9D8B030D-6E8A-4147-A177-3AD203B41FA5}">
                          <a16:colId xmlns="" xmlns:a16="http://schemas.microsoft.com/office/drawing/2014/main" val="20002"/>
                        </a:ext>
                      </a:extLst>
                    </a:gridCol>
                    <a:gridCol w="1920240">
                      <a:extLst>
                        <a:ext uri="{9D8B030D-6E8A-4147-A177-3AD203B41FA5}">
                          <a16:colId xmlns="" xmlns:a16="http://schemas.microsoft.com/office/drawing/2014/main" val="20003"/>
                        </a:ext>
                      </a:extLst>
                    </a:gridCol>
                  </a:tblGrid>
                  <a:tr h="64619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3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err="1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Hình</a:t>
                          </a:r>
                          <a:r>
                            <a:rPr kumimoji="0" lang="en-US" sz="2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 </a:t>
                          </a:r>
                          <a:r>
                            <a:rPr kumimoji="0" lang="en-US" sz="2800" b="0" i="0" u="none" strike="noStrike" cap="none" normalizeH="0" baseline="0" dirty="0" err="1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hộp</a:t>
                          </a:r>
                          <a:r>
                            <a:rPr kumimoji="0" lang="en-US" sz="2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 </a:t>
                          </a:r>
                          <a:r>
                            <a:rPr kumimoji="0" lang="en-US" sz="2800" b="0" i="0" u="none" strike="noStrike" cap="none" normalizeH="0" baseline="0" dirty="0" err="1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chữ</a:t>
                          </a:r>
                          <a:r>
                            <a:rPr kumimoji="0" lang="en-US" sz="2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 </a:t>
                          </a:r>
                          <a:r>
                            <a:rPr kumimoji="0" lang="en-US" sz="2800" b="0" i="0" u="none" strike="noStrike" cap="none" normalizeH="0" baseline="0" dirty="0" err="1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nhật</a:t>
                          </a:r>
                          <a:endParaRPr kumimoji="0" lang="en-US" sz="2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a:txBody>
                      <a:tcPr marT="45727" marB="45727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3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(1)</a:t>
                          </a:r>
                        </a:p>
                      </a:txBody>
                      <a:tcPr marT="45727" marB="45727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3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(2)</a:t>
                          </a:r>
                        </a:p>
                      </a:txBody>
                      <a:tcPr marT="45727" marB="45727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3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(3)</a:t>
                          </a:r>
                        </a:p>
                      </a:txBody>
                      <a:tcPr marT="45727" marB="45727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  <a:tr h="762113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3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Chiều dài</a:t>
                          </a:r>
                        </a:p>
                      </a:txBody>
                      <a:tcPr marT="45727" marB="45727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3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11cm</a:t>
                          </a:r>
                        </a:p>
                      </a:txBody>
                      <a:tcPr marT="45727" marB="45727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3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0,4m</a:t>
                          </a:r>
                        </a:p>
                      </a:txBody>
                      <a:tcPr marT="45727" marB="45727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3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          dm</a:t>
                          </a:r>
                        </a:p>
                      </a:txBody>
                      <a:tcPr marT="45727" marB="45727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1"/>
                      </a:ext>
                    </a:extLst>
                  </a:tr>
                  <a:tr h="762113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3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err="1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Chiều</a:t>
                          </a:r>
                          <a:r>
                            <a:rPr kumimoji="0" lang="en-US" sz="2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 </a:t>
                          </a:r>
                          <a:r>
                            <a:rPr kumimoji="0" lang="en-US" sz="2800" b="0" i="0" u="none" strike="noStrike" cap="none" normalizeH="0" baseline="0" dirty="0" err="1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rộng</a:t>
                          </a:r>
                          <a:endParaRPr kumimoji="0" lang="en-US" sz="2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a:txBody>
                      <a:tcPr marT="45727" marB="45727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3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10cm</a:t>
                          </a:r>
                        </a:p>
                      </a:txBody>
                      <a:tcPr marT="45727" marB="45727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3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0,25m</a:t>
                          </a:r>
                        </a:p>
                      </a:txBody>
                      <a:tcPr marT="45727" marB="45727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3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          dm</a:t>
                          </a:r>
                        </a:p>
                      </a:txBody>
                      <a:tcPr marT="45727" marB="45727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2"/>
                      </a:ext>
                    </a:extLst>
                  </a:tr>
                  <a:tr h="762113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3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Chiều cao</a:t>
                          </a:r>
                        </a:p>
                      </a:txBody>
                      <a:tcPr marT="45727" marB="45727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3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6cm</a:t>
                          </a:r>
                        </a:p>
                      </a:txBody>
                      <a:tcPr marT="45727" marB="45727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3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0,9m</a:t>
                          </a:r>
                        </a:p>
                      </a:txBody>
                      <a:tcPr marT="45727" marB="45727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13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          dm</a:t>
                          </a:r>
                        </a:p>
                      </a:txBody>
                      <a:tcPr marT="45727" marB="45727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3"/>
                      </a:ext>
                    </a:extLst>
                  </a:tr>
                  <a:tr h="938798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8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Diện tích mặt đáy</a:t>
                          </a:r>
                        </a:p>
                      </a:txBody>
                      <a:tcPr marT="45727" marB="45727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3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110 cm</a:t>
                          </a:r>
                          <a:r>
                            <a:rPr kumimoji="0" lang="en-US" sz="2800" b="0" i="0" u="none" strike="noStrike" cap="none" normalizeH="0" baseline="3000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2</a:t>
                          </a:r>
                          <a:endParaRPr kumimoji="0" lang="en-US" sz="2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a:txBody>
                      <a:tcPr marT="45727" marB="45727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3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0,1m</a:t>
                          </a:r>
                          <a:r>
                            <a:rPr kumimoji="0" lang="en-US" sz="2800" b="0" i="0" u="none" strike="noStrike" cap="none" normalizeH="0" baseline="3000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2</a:t>
                          </a:r>
                          <a:endParaRPr kumimoji="0" lang="en-US" sz="2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a:txBody>
                      <a:tcPr marT="45727" marB="45727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T="45727" marB="45727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1">
                          <a:blip r:embed="rId3"/>
                          <a:stretch>
                            <a:fillRect l="-359048" t="-312987" b="-20519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4"/>
                      </a:ext>
                    </a:extLst>
                  </a:tr>
                  <a:tr h="93937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8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Diện tích xung quanh</a:t>
                          </a:r>
                        </a:p>
                      </a:txBody>
                      <a:tcPr marT="45727" marB="45727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3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252cm</a:t>
                          </a:r>
                          <a:r>
                            <a:rPr kumimoji="0" lang="en-US" sz="2800" b="0" i="0" u="none" strike="noStrike" cap="none" normalizeH="0" baseline="3000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2</a:t>
                          </a:r>
                          <a:endParaRPr kumimoji="0" lang="en-US" sz="2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a:txBody>
                      <a:tcPr marT="45727" marB="45727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3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1,17m</a:t>
                          </a:r>
                          <a:r>
                            <a:rPr kumimoji="0" lang="en-US" sz="2800" b="0" i="0" u="none" strike="noStrike" cap="none" normalizeH="0" baseline="3000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2</a:t>
                          </a:r>
                          <a:endParaRPr kumimoji="0" lang="en-US" sz="2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a:txBody>
                      <a:tcPr marT="45727" marB="45727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T="45727" marB="45727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1">
                          <a:blip r:embed="rId3"/>
                          <a:stretch>
                            <a:fillRect l="-359048" t="-412987" b="-10519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5"/>
                      </a:ext>
                    </a:extLst>
                  </a:tr>
                  <a:tr h="938798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ase" latinLnBrk="0" hangingPunct="1">
                            <a:lnSpc>
                              <a:spcPct val="8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err="1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Thể</a:t>
                          </a:r>
                          <a:r>
                            <a:rPr kumimoji="0" lang="en-US" sz="2800" b="0" i="0" u="none" strike="noStrike" cap="none" normalizeH="0" baseline="0" dirty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 </a:t>
                          </a:r>
                          <a:r>
                            <a:rPr kumimoji="0" lang="en-US" sz="2800" b="0" i="0" u="none" strike="noStrike" cap="none" normalizeH="0" baseline="0" dirty="0" err="1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tích</a:t>
                          </a:r>
                          <a:endParaRPr kumimoji="0" lang="en-US" sz="2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a:txBody>
                      <a:tcPr marT="45727" marB="45727" horzOverflow="overflow">
                        <a:lnL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3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660cm</a:t>
                          </a:r>
                          <a:r>
                            <a:rPr kumimoji="0" lang="en-US" sz="2800" b="0" i="0" u="none" strike="noStrike" cap="none" normalizeH="0" baseline="3000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3</a:t>
                          </a:r>
                          <a:endParaRPr kumimoji="0" lang="en-US" sz="2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a:txBody>
                      <a:tcPr marT="45727" marB="45727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base" latinLnBrk="0" hangingPunct="1">
                            <a:lnSpc>
                              <a:spcPct val="130000"/>
                            </a:lnSpc>
                            <a:spcBef>
                              <a:spcPct val="20000"/>
                            </a:spcBef>
                            <a:spcAft>
                              <a:spcPct val="0"/>
                            </a:spcAft>
                            <a:buClr>
                              <a:schemeClr val="accent1"/>
                            </a:buClr>
                            <a:buSzPct val="65000"/>
                            <a:buFont typeface="Wingdings" pitchFamily="2" charset="2"/>
                            <a:buNone/>
                            <a:tabLst/>
                          </a:pPr>
                          <a:r>
                            <a:rPr kumimoji="0" lang="en-US" sz="2800" b="0" i="0" u="none" strike="noStrike" cap="none" normalizeH="0" baseline="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0,09m</a:t>
                          </a:r>
                          <a:r>
                            <a:rPr kumimoji="0" lang="en-US" sz="2800" b="0" i="0" u="none" strike="noStrike" cap="none" normalizeH="0" baseline="30000" dirty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Times New Roman" pitchFamily="18" charset="0"/>
                            </a:rPr>
                            <a:t>3</a:t>
                          </a:r>
                          <a:endParaRPr kumimoji="0" lang="en-US" sz="2800" b="0" i="0" u="none" strike="noStrike" cap="none" normalizeH="0" baseline="0" dirty="0">
                            <a:ln>
                              <a:noFill/>
                            </a:ln>
                            <a:solidFill>
                              <a:schemeClr val="tx1"/>
                            </a:solidFill>
                            <a:effectLst/>
                            <a:latin typeface="Times New Roman" pitchFamily="18" charset="0"/>
                          </a:endParaRPr>
                        </a:p>
                      </a:txBody>
                      <a:tcPr marT="45727" marB="45727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T="45727" marB="45727" horzOverflow="overflow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>
                          <a:noFill/>
                        </a:lnTlToBr>
                        <a:lnBlToTr>
                          <a:noFill/>
                        </a:lnBlToTr>
                        <a:blipFill rotWithShape="1">
                          <a:blip r:embed="rId3"/>
                          <a:stretch>
                            <a:fillRect l="-359048" t="-512987" b="-519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6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29742" name="Object 46">
            <a:extLst>
              <a:ext uri="{FF2B5EF4-FFF2-40B4-BE49-F238E27FC236}">
                <a16:creationId xmlns="" xmlns:a16="http://schemas.microsoft.com/office/drawing/2014/main" id="{E6DD77BD-9E80-476A-BB65-9751AA3CFA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1476086"/>
              </p:ext>
            </p:extLst>
          </p:nvPr>
        </p:nvGraphicFramePr>
        <p:xfrm>
          <a:off x="7234238" y="1905000"/>
          <a:ext cx="385762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3" name="Equation" r:id="rId4" imgW="152334" imgH="393529" progId="Equation.DSMT4">
                  <p:embed/>
                </p:oleObj>
              </mc:Choice>
              <mc:Fallback>
                <p:oleObj name="Equation" r:id="rId4" imgW="152334" imgH="393529" progId="Equation.DSMT4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4238" y="1905000"/>
                        <a:ext cx="385762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43" name="Object 47">
            <a:extLst>
              <a:ext uri="{FF2B5EF4-FFF2-40B4-BE49-F238E27FC236}">
                <a16:creationId xmlns="" xmlns:a16="http://schemas.microsoft.com/office/drawing/2014/main" id="{B7C90F6D-FE1D-4E6B-A229-65EC11C9B8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1005666"/>
              </p:ext>
            </p:extLst>
          </p:nvPr>
        </p:nvGraphicFramePr>
        <p:xfrm>
          <a:off x="7239000" y="2667000"/>
          <a:ext cx="42068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4" name="Equation" r:id="rId6" imgW="114250" imgH="228501" progId="Equation.DSMT4">
                  <p:embed/>
                </p:oleObj>
              </mc:Choice>
              <mc:Fallback>
                <p:oleObj name="Equation" r:id="rId6" imgW="114250" imgH="228501" progId="Equation.DSMT4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0" y="2667000"/>
                        <a:ext cx="420688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44" name="Object 48">
            <a:extLst>
              <a:ext uri="{FF2B5EF4-FFF2-40B4-BE49-F238E27FC236}">
                <a16:creationId xmlns="" xmlns:a16="http://schemas.microsoft.com/office/drawing/2014/main" id="{B962AD6B-0D76-4107-B637-E5F6E6A80C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4489514"/>
              </p:ext>
            </p:extLst>
          </p:nvPr>
        </p:nvGraphicFramePr>
        <p:xfrm>
          <a:off x="7315200" y="3505200"/>
          <a:ext cx="3238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35" name="Equation" r:id="rId8" imgW="152334" imgH="393529" progId="Equation.DSMT4">
                  <p:embed/>
                </p:oleObj>
              </mc:Choice>
              <mc:Fallback>
                <p:oleObj name="Equation" r:id="rId8" imgW="152334" imgH="393529" progId="Equation.DSMT4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3505200"/>
                        <a:ext cx="32385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="" xmlns:a16="http://schemas.microsoft.com/office/drawing/2014/main" id="{4FB7BBD9-30FD-410E-9BA8-06D419E25DEC}"/>
              </a:ext>
            </a:extLst>
          </p:cNvPr>
          <p:cNvGrpSpPr/>
          <p:nvPr/>
        </p:nvGrpSpPr>
        <p:grpSpPr>
          <a:xfrm>
            <a:off x="405888" y="152400"/>
            <a:ext cx="5754133" cy="523220"/>
            <a:chOff x="660400" y="533400"/>
            <a:chExt cx="5754133" cy="523220"/>
          </a:xfrm>
        </p:grpSpPr>
        <p:sp>
          <p:nvSpPr>
            <p:cNvPr id="29760" name="Text Box 64">
              <a:extLst>
                <a:ext uri="{FF2B5EF4-FFF2-40B4-BE49-F238E27FC236}">
                  <a16:creationId xmlns="" xmlns:a16="http://schemas.microsoft.com/office/drawing/2014/main" id="{9AEBBAD0-A810-4110-8015-35181E0654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0400" y="533400"/>
              <a:ext cx="105028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800" dirty="0" err="1"/>
                <a:t>Bài</a:t>
              </a:r>
              <a:r>
                <a:rPr lang="en-US" altLang="en-US" sz="2800" dirty="0"/>
                <a:t> 2:</a:t>
              </a:r>
            </a:p>
          </p:txBody>
        </p:sp>
        <p:sp>
          <p:nvSpPr>
            <p:cNvPr id="29761" name="Text Box 65">
              <a:extLst>
                <a:ext uri="{FF2B5EF4-FFF2-40B4-BE49-F238E27FC236}">
                  <a16:creationId xmlns="" xmlns:a16="http://schemas.microsoft.com/office/drawing/2014/main" id="{1A814B80-DB01-41EE-A745-0000FC1483E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08125" y="533400"/>
              <a:ext cx="4906408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800" dirty="0" err="1"/>
                <a:t>Viết</a:t>
              </a:r>
              <a:r>
                <a:rPr lang="en-US" altLang="en-US" sz="2800" dirty="0"/>
                <a:t> </a:t>
              </a:r>
              <a:r>
                <a:rPr lang="en-US" altLang="en-US" sz="2800" dirty="0" err="1"/>
                <a:t>số</a:t>
              </a:r>
              <a:r>
                <a:rPr lang="en-US" altLang="en-US" sz="2800" dirty="0"/>
                <a:t> </a:t>
              </a:r>
              <a:r>
                <a:rPr lang="en-US" altLang="en-US" sz="2800" dirty="0" err="1"/>
                <a:t>đo</a:t>
              </a:r>
              <a:r>
                <a:rPr lang="en-US" altLang="en-US" sz="2800" dirty="0"/>
                <a:t> </a:t>
              </a:r>
              <a:r>
                <a:rPr lang="en-US" altLang="en-US" sz="2800" dirty="0" err="1"/>
                <a:t>thích</a:t>
              </a:r>
              <a:r>
                <a:rPr lang="en-US" altLang="en-US" sz="2800" dirty="0"/>
                <a:t> </a:t>
              </a:r>
              <a:r>
                <a:rPr lang="en-US" altLang="en-US" sz="2800" dirty="0" err="1"/>
                <a:t>hợp</a:t>
              </a:r>
              <a:r>
                <a:rPr lang="en-US" altLang="en-US" sz="2800" dirty="0"/>
                <a:t> </a:t>
              </a:r>
              <a:r>
                <a:rPr lang="en-US" altLang="en-US" sz="2800" dirty="0" err="1"/>
                <a:t>vào</a:t>
              </a:r>
              <a:r>
                <a:rPr lang="en-US" altLang="en-US" sz="2800" dirty="0"/>
                <a:t> ô </a:t>
              </a:r>
              <a:r>
                <a:rPr lang="en-US" altLang="en-US" sz="2800" dirty="0" err="1"/>
                <a:t>trống</a:t>
              </a:r>
              <a:r>
                <a:rPr lang="en-US" altLang="en-US" sz="2800" dirty="0"/>
                <a:t>: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9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9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9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29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80" name="Picture 4" descr="rose017">
            <a:extLst>
              <a:ext uri="{FF2B5EF4-FFF2-40B4-BE49-F238E27FC236}">
                <a16:creationId xmlns="" xmlns:a16="http://schemas.microsoft.com/office/drawing/2014/main" id="{41FDAC8B-0011-4F21-A2BF-D027954BDED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250163">
            <a:off x="18775" y="1375910"/>
            <a:ext cx="69532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1" name="Text Box 5">
            <a:extLst>
              <a:ext uri="{FF2B5EF4-FFF2-40B4-BE49-F238E27FC236}">
                <a16:creationId xmlns="" xmlns:a16="http://schemas.microsoft.com/office/drawing/2014/main" id="{30FBFCB0-7112-419B-BB08-FDEFE0173C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963" y="1364538"/>
            <a:ext cx="871424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en-US" altLang="en-US" sz="2800"/>
              <a:t>Nêu cách tính diện tích xung quanh của hình hộp chữ nhật?</a:t>
            </a:r>
          </a:p>
        </p:txBody>
      </p:sp>
      <p:pic>
        <p:nvPicPr>
          <p:cNvPr id="50182" name="Picture 6" descr="ICO_FL_FU">
            <a:extLst>
              <a:ext uri="{FF2B5EF4-FFF2-40B4-BE49-F238E27FC236}">
                <a16:creationId xmlns="" xmlns:a16="http://schemas.microsoft.com/office/drawing/2014/main" id="{C5D085E4-4CE1-4928-98F2-50A3507C7738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037" y="222965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3" name="Text Box 7">
            <a:extLst>
              <a:ext uri="{FF2B5EF4-FFF2-40B4-BE49-F238E27FC236}">
                <a16:creationId xmlns="" xmlns:a16="http://schemas.microsoft.com/office/drawing/2014/main" id="{F9BD6A1A-8637-447D-B676-2F801AB219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629" y="2131309"/>
            <a:ext cx="913583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en-US" altLang="en-US" sz="2800" dirty="0"/>
              <a:t>        </a:t>
            </a:r>
            <a:r>
              <a:rPr lang="en-US" altLang="en-US" sz="2800" dirty="0" err="1"/>
              <a:t>Muốn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tính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diện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tích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xung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quanh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của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hình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hộp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chữ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nhật</a:t>
            </a:r>
            <a:r>
              <a:rPr lang="en-US" altLang="en-US" sz="2800" dirty="0"/>
              <a:t> ta</a:t>
            </a:r>
          </a:p>
          <a:p>
            <a:pPr algn="just"/>
            <a:r>
              <a:rPr lang="en-US" altLang="en-US" sz="2800" dirty="0"/>
              <a:t> </a:t>
            </a:r>
            <a:r>
              <a:rPr lang="en-US" altLang="en-US" sz="2800" dirty="0" err="1"/>
              <a:t>lấy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chu</a:t>
            </a:r>
            <a:r>
              <a:rPr lang="en-US" altLang="en-US" sz="2800" dirty="0"/>
              <a:t> vi </a:t>
            </a:r>
            <a:r>
              <a:rPr lang="en-US" altLang="en-US" sz="2800" dirty="0" err="1"/>
              <a:t>mặt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đáy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nhân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với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chiều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cao</a:t>
            </a:r>
            <a:r>
              <a:rPr lang="en-US" altLang="en-US" sz="2800" dirty="0"/>
              <a:t> </a:t>
            </a:r>
            <a:r>
              <a:rPr lang="en-US" altLang="en-US" sz="2800" dirty="0" smtClean="0"/>
              <a:t>(</a:t>
            </a:r>
            <a:r>
              <a:rPr lang="en-US" altLang="en-US" sz="2800" dirty="0" err="1" smtClean="0"/>
              <a:t>cùng</a:t>
            </a:r>
            <a:r>
              <a:rPr lang="en-US" altLang="en-US" sz="2800" dirty="0" smtClean="0"/>
              <a:t> </a:t>
            </a:r>
            <a:r>
              <a:rPr lang="en-US" altLang="en-US" sz="2800" dirty="0" err="1"/>
              <a:t>đơn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vị</a:t>
            </a:r>
            <a:r>
              <a:rPr lang="en-US" altLang="en-US" sz="2800" dirty="0"/>
              <a:t> </a:t>
            </a:r>
            <a:r>
              <a:rPr lang="en-US" altLang="en-US" sz="2800" dirty="0" err="1" smtClean="0"/>
              <a:t>đo</a:t>
            </a:r>
            <a:r>
              <a:rPr lang="en-US" altLang="en-US" sz="2800" dirty="0" smtClean="0"/>
              <a:t>)</a:t>
            </a:r>
            <a:endParaRPr lang="en-US" altLang="en-US" sz="2800" dirty="0"/>
          </a:p>
        </p:txBody>
      </p:sp>
      <p:pic>
        <p:nvPicPr>
          <p:cNvPr id="50186" name="Picture 10" descr="rose017">
            <a:extLst>
              <a:ext uri="{FF2B5EF4-FFF2-40B4-BE49-F238E27FC236}">
                <a16:creationId xmlns="" xmlns:a16="http://schemas.microsoft.com/office/drawing/2014/main" id="{5CE36C7C-BF00-4762-B8F8-15CE4C5E439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250163">
            <a:off x="7890" y="3340470"/>
            <a:ext cx="69532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7" name="Text Box 11">
            <a:extLst>
              <a:ext uri="{FF2B5EF4-FFF2-40B4-BE49-F238E27FC236}">
                <a16:creationId xmlns="" xmlns:a16="http://schemas.microsoft.com/office/drawing/2014/main" id="{9F455020-A4F8-44B4-9B50-33C6830C98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963" y="3328967"/>
            <a:ext cx="676018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en-US" altLang="en-US" sz="2800"/>
              <a:t>Nêu cách tính thể tích của hình hộp chữ nhật?</a:t>
            </a:r>
          </a:p>
        </p:txBody>
      </p:sp>
      <p:pic>
        <p:nvPicPr>
          <p:cNvPr id="50188" name="Picture 12" descr="ICO_FL_FU">
            <a:extLst>
              <a:ext uri="{FF2B5EF4-FFF2-40B4-BE49-F238E27FC236}">
                <a16:creationId xmlns="" xmlns:a16="http://schemas.microsoft.com/office/drawing/2014/main" id="{4D62D2C4-823D-413E-8D62-34C1328671F0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152" y="4191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9" name="Text Box 13">
            <a:extLst>
              <a:ext uri="{FF2B5EF4-FFF2-40B4-BE49-F238E27FC236}">
                <a16:creationId xmlns="" xmlns:a16="http://schemas.microsoft.com/office/drawing/2014/main" id="{1C516547-31D5-4C43-BEA1-B8896B5802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771" y="4120063"/>
            <a:ext cx="909324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en-US" altLang="en-US" sz="2800" dirty="0"/>
              <a:t>        </a:t>
            </a:r>
            <a:r>
              <a:rPr lang="en-US" altLang="en-US" sz="2800" dirty="0" err="1"/>
              <a:t>Muốn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tính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thể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tích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của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hình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hộp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chữ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nhật</a:t>
            </a:r>
            <a:r>
              <a:rPr lang="en-US" altLang="en-US" sz="2800" dirty="0"/>
              <a:t> ta </a:t>
            </a:r>
            <a:r>
              <a:rPr lang="en-US" altLang="en-US" sz="2800" dirty="0" err="1"/>
              <a:t>lấy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chiều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dài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nhân</a:t>
            </a:r>
            <a:r>
              <a:rPr lang="en-US" altLang="en-US" sz="2800" dirty="0"/>
              <a:t>  </a:t>
            </a:r>
            <a:r>
              <a:rPr lang="en-US" altLang="en-US" sz="2800" dirty="0" err="1"/>
              <a:t>với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chiều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rộng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rồi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nhân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với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chiều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cao</a:t>
            </a:r>
            <a:r>
              <a:rPr lang="en-US" altLang="en-US" sz="2800" dirty="0"/>
              <a:t> </a:t>
            </a:r>
            <a:r>
              <a:rPr lang="en-US" altLang="en-US" sz="2800" dirty="0" smtClean="0"/>
              <a:t>(</a:t>
            </a:r>
            <a:r>
              <a:rPr lang="en-US" altLang="en-US" sz="2800" dirty="0" err="1" smtClean="0"/>
              <a:t>cùng</a:t>
            </a:r>
            <a:r>
              <a:rPr lang="en-US" altLang="en-US" sz="2800" dirty="0" smtClean="0"/>
              <a:t> </a:t>
            </a:r>
            <a:r>
              <a:rPr lang="en-US" altLang="en-US" sz="2800" dirty="0" err="1"/>
              <a:t>đơn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vị</a:t>
            </a:r>
            <a:r>
              <a:rPr lang="en-US" altLang="en-US" sz="2800" dirty="0"/>
              <a:t> </a:t>
            </a:r>
            <a:r>
              <a:rPr lang="en-US" altLang="en-US" sz="2800" dirty="0" err="1" smtClean="0"/>
              <a:t>đo</a:t>
            </a:r>
            <a:r>
              <a:rPr lang="en-US" altLang="en-US" sz="2800" dirty="0" smtClean="0"/>
              <a:t>)</a:t>
            </a:r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0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2000"/>
                                        <p:tgtEl>
                                          <p:spTgt spid="50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0" dur="2000"/>
                                        <p:tgtEl>
                                          <p:spTgt spid="50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0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0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0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0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501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501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1" grpId="0"/>
      <p:bldP spid="50183" grpId="0"/>
      <p:bldP spid="50187" grpId="0"/>
      <p:bldP spid="5018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042EEF79-1DAD-46F8-AE28-5AC8874A7DE6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565C40E9-184C-4E53-B968-C55F41DE933C}"/>
              </a:ext>
            </a:extLst>
          </p:cNvPr>
          <p:cNvGrpSpPr/>
          <p:nvPr/>
        </p:nvGrpSpPr>
        <p:grpSpPr>
          <a:xfrm>
            <a:off x="2852442" y="3976687"/>
            <a:ext cx="3581400" cy="1966913"/>
            <a:chOff x="3962400" y="3352800"/>
            <a:chExt cx="3581400" cy="1966913"/>
          </a:xfrm>
        </p:grpSpPr>
        <p:grpSp>
          <p:nvGrpSpPr>
            <p:cNvPr id="2" name="Group 61">
              <a:extLst>
                <a:ext uri="{FF2B5EF4-FFF2-40B4-BE49-F238E27FC236}">
                  <a16:creationId xmlns="" xmlns:a16="http://schemas.microsoft.com/office/drawing/2014/main" id="{4618DDCF-9238-4284-AEE4-C6E68FE3BB5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62400" y="3352800"/>
              <a:ext cx="2730500" cy="1663700"/>
              <a:chOff x="2592" y="2408"/>
              <a:chExt cx="1720" cy="1048"/>
            </a:xfrm>
          </p:grpSpPr>
          <p:sp>
            <p:nvSpPr>
              <p:cNvPr id="18446" name="Rectangle 56" descr="Oak">
                <a:extLst>
                  <a:ext uri="{FF2B5EF4-FFF2-40B4-BE49-F238E27FC236}">
                    <a16:creationId xmlns="" xmlns:a16="http://schemas.microsoft.com/office/drawing/2014/main" id="{C4C12DD2-C0D0-4371-90DB-F55FE9AF65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2" y="2408"/>
                <a:ext cx="1440" cy="768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 w="9525">
                <a:miter lim="800000"/>
                <a:headEnd/>
                <a:tailEnd/>
              </a:ln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FCC99"/>
                </a:extrusionClr>
                <a:contourClr>
                  <a:srgbClr val="FFFFFF"/>
                </a:contourClr>
              </a:sp3d>
            </p:spPr>
            <p:txBody>
              <a:bodyPr wrap="none" anchor="ctr">
                <a:flatTx/>
              </a:bodyPr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8447" name="Rectangle 58" descr="Oak">
                <a:extLst>
                  <a:ext uri="{FF2B5EF4-FFF2-40B4-BE49-F238E27FC236}">
                    <a16:creationId xmlns="" xmlns:a16="http://schemas.microsoft.com/office/drawing/2014/main" id="{A09045DD-4175-44F3-ACCE-3E8B1EB40F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92" y="3312"/>
                <a:ext cx="1440" cy="144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 w="9525">
                <a:miter lim="800000"/>
                <a:headEnd/>
                <a:tailEnd/>
              </a:ln>
              <a:scene3d>
                <a:camera prst="legacyObliqueTopRight"/>
                <a:lightRig rig="legacyFlat3" dir="b"/>
              </a:scene3d>
              <a:sp3d extrusionH="1243000" prstMaterial="legacyMatte">
                <a:bevelT w="13500" h="13500" prst="angle"/>
                <a:bevelB w="13500" h="13500" prst="angle"/>
                <a:extrusionClr>
                  <a:srgbClr val="FFCC99"/>
                </a:extrusionClr>
                <a:contourClr>
                  <a:srgbClr val="FFFFFF"/>
                </a:contourClr>
              </a:sp3d>
            </p:spPr>
            <p:txBody>
              <a:bodyPr wrap="none" anchor="ctr">
                <a:flatTx/>
              </a:bodyPr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8448" name="AutoShape 59" descr="Oak">
                <a:extLst>
                  <a:ext uri="{FF2B5EF4-FFF2-40B4-BE49-F238E27FC236}">
                    <a16:creationId xmlns="" xmlns:a16="http://schemas.microsoft.com/office/drawing/2014/main" id="{1E7464CA-3A07-4127-B032-260380460C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92" y="2688"/>
                <a:ext cx="768" cy="624"/>
              </a:xfrm>
              <a:prstGeom prst="flowChartProcess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 w="9525">
                <a:miter lim="800000"/>
                <a:headEnd/>
                <a:tailEnd/>
              </a:ln>
              <a:scene3d>
                <a:camera prst="legacyObliqueTopRight"/>
                <a:lightRig rig="legacyFlat3" dir="b"/>
              </a:scene3d>
              <a:sp3d extrusionH="1243000" prstMaterial="legacyMatte">
                <a:bevelT w="13500" h="13500" prst="angle"/>
                <a:bevelB w="13500" h="13500" prst="angle"/>
                <a:extrusionClr>
                  <a:srgbClr val="FFCC99"/>
                </a:extrusionClr>
                <a:contourClr>
                  <a:srgbClr val="FFFFFF"/>
                </a:contourClr>
              </a:sp3d>
            </p:spPr>
            <p:txBody>
              <a:bodyPr wrap="none" anchor="ctr">
                <a:flatTx/>
              </a:bodyPr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54334" name="Text Box 62">
              <a:extLst>
                <a:ext uri="{FF2B5EF4-FFF2-40B4-BE49-F238E27FC236}">
                  <a16:creationId xmlns="" xmlns:a16="http://schemas.microsoft.com/office/drawing/2014/main" id="{A25AA519-5337-49D4-A8CC-0ADED8113A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0600" y="4953000"/>
              <a:ext cx="6858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9cm</a:t>
              </a:r>
            </a:p>
          </p:txBody>
        </p:sp>
        <p:sp>
          <p:nvSpPr>
            <p:cNvPr id="54335" name="Text Box 63">
              <a:extLst>
                <a:ext uri="{FF2B5EF4-FFF2-40B4-BE49-F238E27FC236}">
                  <a16:creationId xmlns="" xmlns:a16="http://schemas.microsoft.com/office/drawing/2014/main" id="{2E8A2087-6434-4CFF-8666-B4A3BA64F8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9400" y="4510088"/>
              <a:ext cx="68580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6cm</a:t>
              </a:r>
            </a:p>
          </p:txBody>
        </p:sp>
        <p:sp>
          <p:nvSpPr>
            <p:cNvPr id="54336" name="Text Box 64">
              <a:extLst>
                <a:ext uri="{FF2B5EF4-FFF2-40B4-BE49-F238E27FC236}">
                  <a16:creationId xmlns="" xmlns:a16="http://schemas.microsoft.com/office/drawing/2014/main" id="{CD1030AA-E917-4CA1-A30D-FB6532F3BC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8000" y="3657600"/>
              <a:ext cx="6858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5cm</a:t>
              </a:r>
            </a:p>
          </p:txBody>
        </p:sp>
        <p:sp>
          <p:nvSpPr>
            <p:cNvPr id="54337" name="Text Box 65">
              <a:extLst>
                <a:ext uri="{FF2B5EF4-FFF2-40B4-BE49-F238E27FC236}">
                  <a16:creationId xmlns="" xmlns:a16="http://schemas.microsoft.com/office/drawing/2014/main" id="{A993E7A1-75FD-4251-B27E-0DD9AF1212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5800" y="4114800"/>
              <a:ext cx="6858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dirty="0"/>
                <a:t>4cm</a:t>
              </a:r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BF01EF0B-FE80-462F-BE46-38F271FA682F}"/>
              </a:ext>
            </a:extLst>
          </p:cNvPr>
          <p:cNvSpPr/>
          <p:nvPr/>
        </p:nvSpPr>
        <p:spPr>
          <a:xfrm>
            <a:off x="339724" y="533400"/>
            <a:ext cx="8464550" cy="2600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en-US" sz="2800" b="1" dirty="0" err="1">
                <a:solidFill>
                  <a:srgbClr val="002060"/>
                </a:solidFill>
              </a:rPr>
              <a:t>Bài</a:t>
            </a:r>
            <a:r>
              <a:rPr lang="en-US" altLang="en-US" sz="2800" b="1" dirty="0">
                <a:solidFill>
                  <a:srgbClr val="002060"/>
                </a:solidFill>
              </a:rPr>
              <a:t> 3: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Một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khối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gỗ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dạng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hình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hộp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chữ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nhật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có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các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kích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thước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như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hình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bên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người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ta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cắt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một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phần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khối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gỗ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có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dạng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hình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lập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phương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cạnh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4cm.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Tính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thể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tích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phần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gỗ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còn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alt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lại</a:t>
            </a:r>
            <a:r>
              <a:rPr lang="en-US" alt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88472FCF-739C-4D25-9C6D-ECCFB9E60857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="" xmlns:a16="http://schemas.microsoft.com/office/drawing/2014/main" id="{565C40E9-184C-4E53-B968-C55F41DE933C}"/>
              </a:ext>
            </a:extLst>
          </p:cNvPr>
          <p:cNvGrpSpPr/>
          <p:nvPr/>
        </p:nvGrpSpPr>
        <p:grpSpPr>
          <a:xfrm>
            <a:off x="304800" y="2743200"/>
            <a:ext cx="3581400" cy="1966913"/>
            <a:chOff x="3962400" y="3352800"/>
            <a:chExt cx="3581400" cy="1966913"/>
          </a:xfrm>
        </p:grpSpPr>
        <p:grpSp>
          <p:nvGrpSpPr>
            <p:cNvPr id="2" name="Group 61">
              <a:extLst>
                <a:ext uri="{FF2B5EF4-FFF2-40B4-BE49-F238E27FC236}">
                  <a16:creationId xmlns="" xmlns:a16="http://schemas.microsoft.com/office/drawing/2014/main" id="{4618DDCF-9238-4284-AEE4-C6E68FE3BB5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962400" y="3352800"/>
              <a:ext cx="2730500" cy="1663700"/>
              <a:chOff x="2592" y="2408"/>
              <a:chExt cx="1720" cy="1048"/>
            </a:xfrm>
          </p:grpSpPr>
          <p:sp>
            <p:nvSpPr>
              <p:cNvPr id="18446" name="Rectangle 56" descr="Oak">
                <a:extLst>
                  <a:ext uri="{FF2B5EF4-FFF2-40B4-BE49-F238E27FC236}">
                    <a16:creationId xmlns="" xmlns:a16="http://schemas.microsoft.com/office/drawing/2014/main" id="{C4C12DD2-C0D0-4371-90DB-F55FE9AF654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2" y="2408"/>
                <a:ext cx="1440" cy="768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 w="9525">
                <a:miter lim="800000"/>
                <a:headEnd/>
                <a:tailEnd/>
              </a:ln>
              <a:scene3d>
                <a:camera prst="legacyObliqueTopRight"/>
                <a:lightRig rig="legacyFlat3" dir="b"/>
              </a:scene3d>
              <a:sp3d extrusionH="430200" prstMaterial="legacyMatte">
                <a:bevelT w="13500" h="13500" prst="angle"/>
                <a:bevelB w="13500" h="13500" prst="angle"/>
                <a:extrusionClr>
                  <a:srgbClr val="FFCC99"/>
                </a:extrusionClr>
                <a:contourClr>
                  <a:srgbClr val="FFFFFF"/>
                </a:contourClr>
              </a:sp3d>
            </p:spPr>
            <p:txBody>
              <a:bodyPr wrap="none" anchor="ctr">
                <a:flatTx/>
              </a:bodyPr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8447" name="Rectangle 58" descr="Oak">
                <a:extLst>
                  <a:ext uri="{FF2B5EF4-FFF2-40B4-BE49-F238E27FC236}">
                    <a16:creationId xmlns="" xmlns:a16="http://schemas.microsoft.com/office/drawing/2014/main" id="{A09045DD-4175-44F3-ACCE-3E8B1EB40F0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92" y="3312"/>
                <a:ext cx="1440" cy="144"/>
              </a:xfrm>
              <a:prstGeom prst="rect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 w="9525">
                <a:miter lim="800000"/>
                <a:headEnd/>
                <a:tailEnd/>
              </a:ln>
              <a:scene3d>
                <a:camera prst="legacyObliqueTopRight"/>
                <a:lightRig rig="legacyFlat3" dir="b"/>
              </a:scene3d>
              <a:sp3d extrusionH="1243000" prstMaterial="legacyMatte">
                <a:bevelT w="13500" h="13500" prst="angle"/>
                <a:bevelB w="13500" h="13500" prst="angle"/>
                <a:extrusionClr>
                  <a:srgbClr val="FFCC99"/>
                </a:extrusionClr>
                <a:contourClr>
                  <a:srgbClr val="FFFFFF"/>
                </a:contourClr>
              </a:sp3d>
            </p:spPr>
            <p:txBody>
              <a:bodyPr wrap="none" anchor="ctr">
                <a:flatTx/>
              </a:bodyPr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/>
              </a:p>
            </p:txBody>
          </p:sp>
          <p:sp>
            <p:nvSpPr>
              <p:cNvPr id="18448" name="AutoShape 59" descr="Oak">
                <a:extLst>
                  <a:ext uri="{FF2B5EF4-FFF2-40B4-BE49-F238E27FC236}">
                    <a16:creationId xmlns="" xmlns:a16="http://schemas.microsoft.com/office/drawing/2014/main" id="{1E7464CA-3A07-4127-B032-260380460C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92" y="2688"/>
                <a:ext cx="768" cy="624"/>
              </a:xfrm>
              <a:prstGeom prst="flowChartProcess">
                <a:avLst/>
              </a:prstGeom>
              <a:blipFill dpi="0" rotWithShape="1">
                <a:blip r:embed="rId2"/>
                <a:srcRect/>
                <a:tile tx="0" ty="0" sx="100000" sy="100000" flip="none" algn="tl"/>
              </a:blipFill>
              <a:ln w="9525">
                <a:miter lim="800000"/>
                <a:headEnd/>
                <a:tailEnd/>
              </a:ln>
              <a:scene3d>
                <a:camera prst="legacyObliqueTopRight"/>
                <a:lightRig rig="legacyFlat3" dir="b"/>
              </a:scene3d>
              <a:sp3d extrusionH="1243000" prstMaterial="legacyMatte">
                <a:bevelT w="13500" h="13500" prst="angle"/>
                <a:bevelB w="13500" h="13500" prst="angle"/>
                <a:extrusionClr>
                  <a:srgbClr val="FFCC99"/>
                </a:extrusionClr>
                <a:contourClr>
                  <a:srgbClr val="FFFFFF"/>
                </a:contourClr>
              </a:sp3d>
            </p:spPr>
            <p:txBody>
              <a:bodyPr wrap="none" anchor="ctr">
                <a:flatTx/>
              </a:bodyPr>
              <a:lstStyle>
                <a:lvl1pPr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endParaRPr lang="en-US" altLang="en-US"/>
              </a:p>
            </p:txBody>
          </p:sp>
        </p:grpSp>
        <p:sp>
          <p:nvSpPr>
            <p:cNvPr id="54334" name="Text Box 62">
              <a:extLst>
                <a:ext uri="{FF2B5EF4-FFF2-40B4-BE49-F238E27FC236}">
                  <a16:creationId xmlns="" xmlns:a16="http://schemas.microsoft.com/office/drawing/2014/main" id="{A25AA519-5337-49D4-A8CC-0ADED8113A0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00600" y="4953000"/>
              <a:ext cx="6858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9cm</a:t>
              </a:r>
            </a:p>
          </p:txBody>
        </p:sp>
        <p:sp>
          <p:nvSpPr>
            <p:cNvPr id="54335" name="Text Box 63">
              <a:extLst>
                <a:ext uri="{FF2B5EF4-FFF2-40B4-BE49-F238E27FC236}">
                  <a16:creationId xmlns="" xmlns:a16="http://schemas.microsoft.com/office/drawing/2014/main" id="{2E8A2087-6434-4CFF-8666-B4A3BA64F8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29400" y="4510088"/>
              <a:ext cx="68580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6cm</a:t>
              </a:r>
            </a:p>
          </p:txBody>
        </p:sp>
        <p:sp>
          <p:nvSpPr>
            <p:cNvPr id="54336" name="Text Box 64">
              <a:extLst>
                <a:ext uri="{FF2B5EF4-FFF2-40B4-BE49-F238E27FC236}">
                  <a16:creationId xmlns="" xmlns:a16="http://schemas.microsoft.com/office/drawing/2014/main" id="{CD1030AA-E917-4CA1-A30D-FB6532F3BC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8000" y="3657600"/>
              <a:ext cx="6858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5cm</a:t>
              </a:r>
            </a:p>
          </p:txBody>
        </p:sp>
        <p:sp>
          <p:nvSpPr>
            <p:cNvPr id="54337" name="Text Box 65">
              <a:extLst>
                <a:ext uri="{FF2B5EF4-FFF2-40B4-BE49-F238E27FC236}">
                  <a16:creationId xmlns="" xmlns:a16="http://schemas.microsoft.com/office/drawing/2014/main" id="{A993E7A1-75FD-4251-B27E-0DD9AF12128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5800" y="4114800"/>
              <a:ext cx="68580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/>
                <a:t>4cm</a:t>
              </a:r>
            </a:p>
          </p:txBody>
        </p:sp>
      </p:grpSp>
      <p:sp>
        <p:nvSpPr>
          <p:cNvPr id="14" name="Text Box 17">
            <a:extLst>
              <a:ext uri="{FF2B5EF4-FFF2-40B4-BE49-F238E27FC236}">
                <a16:creationId xmlns="" xmlns:a16="http://schemas.microsoft.com/office/drawing/2014/main" id="{1E653D8F-78BA-45F3-820A-1A755A55F9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0023" y="1066800"/>
            <a:ext cx="4501553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800" dirty="0" err="1"/>
              <a:t>Giải</a:t>
            </a:r>
            <a:endParaRPr lang="en-US" altLang="en-US" sz="2800" dirty="0"/>
          </a:p>
          <a:p>
            <a:pPr algn="ctr"/>
            <a:r>
              <a:rPr lang="en-US" altLang="en-US" sz="2800" dirty="0" err="1"/>
              <a:t>Thể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tích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hình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hộp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chữ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nhật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là</a:t>
            </a:r>
            <a:r>
              <a:rPr lang="en-US" altLang="en-US" sz="2800" dirty="0"/>
              <a:t>:</a:t>
            </a:r>
            <a:br>
              <a:rPr lang="en-US" altLang="en-US" sz="2800" dirty="0"/>
            </a:br>
            <a:r>
              <a:rPr lang="en-US" altLang="en-US" sz="2800" dirty="0"/>
              <a:t>9 x 6 x 5 = 270 cm</a:t>
            </a:r>
            <a:r>
              <a:rPr lang="en-US" altLang="en-US" sz="2800" baseline="30000" dirty="0"/>
              <a:t>3</a:t>
            </a:r>
            <a:endParaRPr lang="en-US" altLang="en-US" sz="2800" dirty="0"/>
          </a:p>
          <a:p>
            <a:pPr algn="ctr"/>
            <a:r>
              <a:rPr lang="en-US" altLang="en-US" sz="2800" dirty="0" err="1"/>
              <a:t>Thể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tích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hình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lập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phương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là</a:t>
            </a:r>
            <a:r>
              <a:rPr lang="en-US" altLang="en-US" sz="2800" dirty="0"/>
              <a:t>:</a:t>
            </a:r>
            <a:br>
              <a:rPr lang="en-US" altLang="en-US" sz="2800" dirty="0"/>
            </a:br>
            <a:r>
              <a:rPr lang="en-US" altLang="en-US" sz="2800" dirty="0"/>
              <a:t>4 x 4 x 4 = 64 cm</a:t>
            </a:r>
            <a:r>
              <a:rPr lang="en-US" altLang="en-US" sz="2800" baseline="30000" dirty="0"/>
              <a:t>3</a:t>
            </a:r>
            <a:endParaRPr lang="en-US" altLang="en-US" sz="2800" dirty="0"/>
          </a:p>
          <a:p>
            <a:pPr algn="ctr"/>
            <a:r>
              <a:rPr lang="en-US" altLang="en-US" sz="2800" dirty="0" err="1"/>
              <a:t>Thể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tích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phần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gỗ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còn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lại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là</a:t>
            </a:r>
            <a:r>
              <a:rPr lang="en-US" altLang="en-US" sz="2800" dirty="0"/>
              <a:t>:</a:t>
            </a:r>
            <a:br>
              <a:rPr lang="en-US" altLang="en-US" sz="2800" dirty="0"/>
            </a:br>
            <a:r>
              <a:rPr lang="en-US" altLang="en-US" sz="2800" dirty="0"/>
              <a:t>270 – 64 = 206 cm</a:t>
            </a:r>
            <a:r>
              <a:rPr lang="en-US" altLang="en-US" sz="2800" baseline="30000" dirty="0"/>
              <a:t>3</a:t>
            </a:r>
            <a:endParaRPr lang="en-US" altLang="en-US" sz="2800" dirty="0"/>
          </a:p>
          <a:p>
            <a:pPr algn="ctr"/>
            <a:r>
              <a:rPr lang="en-US" altLang="en-US" sz="2800" dirty="0" err="1"/>
              <a:t>Đáp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số</a:t>
            </a:r>
            <a:r>
              <a:rPr lang="en-US" altLang="en-US" sz="2800" dirty="0"/>
              <a:t>: 206 cm</a:t>
            </a:r>
            <a:r>
              <a:rPr lang="en-US" altLang="en-US" sz="2800" baseline="30000" dirty="0"/>
              <a:t>3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544858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583</TotalTime>
  <Words>439</Words>
  <Application>Microsoft Office PowerPoint</Application>
  <PresentationFormat>On-screen Show (4:3)</PresentationFormat>
  <Paragraphs>70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Edge</vt:lpstr>
      <vt:lpstr>Angles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Donald Trump</cp:lastModifiedBy>
  <cp:revision>42</cp:revision>
  <dcterms:created xsi:type="dcterms:W3CDTF">2002-01-10T22:08:01Z</dcterms:created>
  <dcterms:modified xsi:type="dcterms:W3CDTF">2020-04-01T08:45:26Z</dcterms:modified>
</cp:coreProperties>
</file>